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5" r:id="rId1"/>
    <p:sldMasterId id="2147483836" r:id="rId2"/>
  </p:sldMasterIdLst>
  <p:notesMasterIdLst>
    <p:notesMasterId r:id="rId35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5"/>
    <p:restoredTop sz="94000"/>
  </p:normalViewPr>
  <p:slideViewPr>
    <p:cSldViewPr snapToGrid="0" snapToObjects="1">
      <p:cViewPr varScale="1">
        <p:scale>
          <a:sx n="94" d="100"/>
          <a:sy n="94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9e213c133_0_5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b9e213c133_0_5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bab159a6d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bab159a6d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bab159a6d6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bab159a6d6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bab159a6d6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bab159a6d6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bab159a6d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bab159a6d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ab159a6d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ab159a6d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ab159a6d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ab159a6d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bab159a6d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bab159a6d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bab159a6d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bab159a6d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bab159a6d6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bab159a6d6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Positive Rate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ab159a6d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ab159a6d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b9e213c13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b9e213c13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bab159a6d6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bab159a6d6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bab159a6d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bab159a6d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bab159a6d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bab159a6d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ab159a6d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ab159a6d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ab159a6d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ab159a6d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bab159a6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bab159a6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bc0c57d8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bc0c57d8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b159a6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b159a6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bab159a6d6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bab159a6d6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9e213c133_0_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9e213c133_0_1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b9e213c133_0_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b9e213c133_0_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bc0c57d8f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bc0c57d8f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bc0c57d8f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bc0c57d8f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Managerial dashboard that we are building has this information surfaced directly to you from the model.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bc0c57d8f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8" name="Google Shape;2328;gbc0c57d8f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b9e213c133_0_5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b9e213c133_0_5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9e213c133_0_5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b9e213c133_0_5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b9e213c133_0_5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b9e213c133_0_5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9e213c133_0_5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9e213c133_0_5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bab159a6d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bab159a6d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ab159a6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ab159a6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5612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10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2" name="Google Shape;772;p10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3" name="Google Shape;773;p10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0" name="Google Shape;790;p10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1" name="Google Shape;791;p10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2" name="Google Shape;792;p105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3" name="Google Shape;793;p10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4" name="Google Shape;794;p105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6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3" name="Google Shape;803;p106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4" name="Google Shape;804;p106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07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6" name="Google Shape;816;p107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07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8" name="Google Shape;818;p10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8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108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5" name="Google Shape;825;p108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6" name="Google Shape;826;p108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7" name="Google Shape;827;p108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8" name="Google Shape;828;p108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9" name="Google Shape;829;p108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0" name="Google Shape;830;p108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1" name="Google Shape;831;p108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4" name="Google Shape;834;p108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08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8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8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08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0" name="Google Shape;840;p108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1" name="Google Shape;841;p108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2" name="Google Shape;842;p108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3" name="Google Shape;843;p108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4" name="Google Shape;844;p108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5" name="Google Shape;845;p108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6" name="Google Shape;846;p108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08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08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109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109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4" name="Google Shape;854;p109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0" name="Google Shape;860;p11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7" name="Google Shape;867;p11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2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4" name="Google Shape;874;p112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1" name="Google Shape;881;p113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11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9" name="Google Shape;889;p114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5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115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6" name="Google Shape;896;p115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11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3" name="Google Shape;903;p116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9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Blank)">
  <p:cSld name="Black Bar-Lef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0"/>
          <p:cNvSpPr/>
          <p:nvPr userDrawn="1"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1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122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1" name="Google Shape;931;p122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0" name="Google Shape;940;p123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 1">
  <p:cSld name="Single Word (Black)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 userDrawn="1"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076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alpha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oboto"/>
              <a:buAutoNum type="romanLcPeriod"/>
              <a:defRPr sz="1400"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52809">
            <a:off x="5460339" y="800540"/>
            <a:ext cx="3516174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List)">
  <p:cSld name="1_Blue Bar Text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List)">
  <p:cSld name="1_Grey Bar text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List)">
  <p:cSld name="1_Blue Bar Text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subTitle" idx="5"/>
          </p:nvPr>
        </p:nvSpPr>
        <p:spPr>
          <a:xfrm>
            <a:off x="4114800" y="2385399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subTitle" idx="7"/>
          </p:nvPr>
        </p:nvSpPr>
        <p:spPr>
          <a:xfrm>
            <a:off x="4114800" y="3697114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List)">
  <p:cSld name="1_Black Bar text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subTitle" idx="2"/>
          </p:nvPr>
        </p:nvSpPr>
        <p:spPr>
          <a:xfrm>
            <a:off x="4114800" y="740664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3"/>
          </p:nvPr>
        </p:nvSpPr>
        <p:spPr>
          <a:xfrm>
            <a:off x="4114800" y="1149715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subTitle" idx="4"/>
          </p:nvPr>
        </p:nvSpPr>
        <p:spPr>
          <a:xfrm>
            <a:off x="4114800" y="1976348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ubTitle" idx="5"/>
          </p:nvPr>
        </p:nvSpPr>
        <p:spPr>
          <a:xfrm>
            <a:off x="4114800" y="2385398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subTitle" idx="6"/>
          </p:nvPr>
        </p:nvSpPr>
        <p:spPr>
          <a:xfrm>
            <a:off x="4114800" y="3288063"/>
            <a:ext cx="4572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45"/>
          <p:cNvSpPr txBox="1">
            <a:spLocks noGrp="1"/>
          </p:cNvSpPr>
          <p:nvPr>
            <p:ph type="subTitle" idx="7"/>
          </p:nvPr>
        </p:nvSpPr>
        <p:spPr>
          <a:xfrm>
            <a:off x="4114800" y="3697113"/>
            <a:ext cx="45720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Members">
  <p:cSld name="Team Member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subTitle" idx="1"/>
          </p:nvPr>
        </p:nvSpPr>
        <p:spPr>
          <a:xfrm>
            <a:off x="813425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 txBox="1">
            <a:spLocks noGrp="1"/>
          </p:cNvSpPr>
          <p:nvPr>
            <p:ph type="subTitle" idx="2"/>
          </p:nvPr>
        </p:nvSpPr>
        <p:spPr>
          <a:xfrm>
            <a:off x="813425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3"/>
          </p:nvPr>
        </p:nvSpPr>
        <p:spPr>
          <a:xfrm>
            <a:off x="813425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4"/>
          </p:nvPr>
        </p:nvSpPr>
        <p:spPr>
          <a:xfrm>
            <a:off x="813425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5"/>
          </p:nvPr>
        </p:nvSpPr>
        <p:spPr>
          <a:xfrm>
            <a:off x="813425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6"/>
          </p:nvPr>
        </p:nvSpPr>
        <p:spPr>
          <a:xfrm>
            <a:off x="813425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ubTitle" idx="7"/>
          </p:nvPr>
        </p:nvSpPr>
        <p:spPr>
          <a:xfrm>
            <a:off x="813425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subTitle" idx="8"/>
          </p:nvPr>
        </p:nvSpPr>
        <p:spPr>
          <a:xfrm>
            <a:off x="813425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240025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240025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240025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"/>
          <p:cNvSpPr/>
          <p:nvPr/>
        </p:nvSpPr>
        <p:spPr>
          <a:xfrm>
            <a:off x="240025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subTitle" idx="9"/>
          </p:nvPr>
        </p:nvSpPr>
        <p:spPr>
          <a:xfrm>
            <a:off x="5145400" y="91440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13"/>
          </p:nvPr>
        </p:nvSpPr>
        <p:spPr>
          <a:xfrm>
            <a:off x="5145400" y="1287103"/>
            <a:ext cx="30702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14"/>
          </p:nvPr>
        </p:nvSpPr>
        <p:spPr>
          <a:xfrm>
            <a:off x="5145400" y="1812650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15"/>
          </p:nvPr>
        </p:nvSpPr>
        <p:spPr>
          <a:xfrm>
            <a:off x="5145400" y="2185347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subTitle" idx="16"/>
          </p:nvPr>
        </p:nvSpPr>
        <p:spPr>
          <a:xfrm>
            <a:off x="5145400" y="2720394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17"/>
          </p:nvPr>
        </p:nvSpPr>
        <p:spPr>
          <a:xfrm>
            <a:off x="5145400" y="3093091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8"/>
          </p:nvPr>
        </p:nvSpPr>
        <p:spPr>
          <a:xfrm>
            <a:off x="5145400" y="3618632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None/>
              <a:defRPr sz="1500" b="1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19"/>
          </p:nvPr>
        </p:nvSpPr>
        <p:spPr>
          <a:xfrm>
            <a:off x="5145400" y="3991329"/>
            <a:ext cx="3070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4572000" y="10203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4572000" y="1965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572000" y="287298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2000" y="3771230"/>
            <a:ext cx="457200" cy="4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subTitle" idx="1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000"/>
              <a:buNone/>
              <a:defRPr sz="3000" b="0" i="0" u="none" strike="noStrike" cap="none">
                <a:solidFill>
                  <a:srgbClr val="23232D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2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White)">
  <p:cSld name="Quote 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-4" y="0"/>
            <a:ext cx="9165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3232D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23232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1" name="Google Shape;381;p48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Gray Blue)">
  <p:cSld name="Quote 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ue)">
  <p:cSld name="Quote 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D8F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Quote (Black)">
  <p:cSld name="Quote 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None/>
              <a:defRPr sz="3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1">
  <p:cSld name="Image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9" name="Google Shape;409;p52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2">
  <p:cSld name="Image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>
            <a:spLocks noGrp="1"/>
          </p:cNvSpPr>
          <p:nvPr>
            <p:ph type="title"/>
          </p:nvPr>
        </p:nvSpPr>
        <p:spPr>
          <a:xfrm>
            <a:off x="5909950" y="768100"/>
            <a:ext cx="2871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subTitle" idx="1"/>
          </p:nvPr>
        </p:nvSpPr>
        <p:spPr>
          <a:xfrm>
            <a:off x="5909950" y="2699000"/>
            <a:ext cx="2871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3">
  <p:cSld name="Image 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w="9525" cap="flat" cmpd="sng">
            <a:solidFill>
              <a:srgbClr val="F2F0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Blank)">
  <p:cSld name="Blue Bar-Lef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Blank)">
  <p:cSld name="Grey Bar-Lef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Black Bar-Lef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 flipH="1">
            <a:off x="-129" y="-1"/>
            <a:ext cx="375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Blank)">
  <p:cSld name="White Bar-Lef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 flipH="1">
            <a:off x="3755700" y="0"/>
            <a:ext cx="5388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Line (Blank)">
  <p:cSld name="White Line-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6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w="12700" cap="flat" cmpd="sng">
            <a:solidFill>
              <a:srgbClr val="7F8F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xfrm>
            <a:off x="320040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Option 2)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None/>
              <a:defRPr sz="2800" b="0">
                <a:solidFill>
                  <a:srgbClr val="2D8FE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6550" y="4861750"/>
            <a:ext cx="2889600" cy="281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1)">
  <p:cSld name="Title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600025" y="1371600"/>
            <a:ext cx="56703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subTitle" idx="1"/>
          </p:nvPr>
        </p:nvSpPr>
        <p:spPr>
          <a:xfrm>
            <a:off x="600025" y="3080150"/>
            <a:ext cx="47745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2D8FE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ubTitle" idx="2"/>
          </p:nvPr>
        </p:nvSpPr>
        <p:spPr>
          <a:xfrm>
            <a:off x="600019" y="43019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White-Blank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66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6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300" b="1" i="0" u="none" strike="noStrike" cap="none">
              <a:solidFill>
                <a:srgbClr val="2323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lank)">
  <p:cSld name="White-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600023" y="1877750"/>
            <a:ext cx="18915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Roboto"/>
              <a:buAutoNum type="arabicPeriod"/>
              <a:defRPr sz="21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94" name="Google Shape;494;p67"/>
          <p:cNvCxnSpPr/>
          <p:nvPr/>
        </p:nvCxnSpPr>
        <p:spPr>
          <a:xfrm>
            <a:off x="2743200" y="1088334"/>
            <a:ext cx="0" cy="29670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">
  <p:cSld name="Plain Slide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"/>
          </p:nvPr>
        </p:nvSpPr>
        <p:spPr>
          <a:xfrm>
            <a:off x="228600" y="1005840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2 Column (Blue Line) ">
  <p:cSld name="Plain Slide 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8" name="Google Shape;508;p6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2"/>
          </p:nvPr>
        </p:nvSpPr>
        <p:spPr>
          <a:xfrm>
            <a:off x="4258225" y="1005850"/>
            <a:ext cx="38208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- 3 Column (Blue Line)">
  <p:cSld name="Plain Slide 1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1"/>
          </p:nvPr>
        </p:nvSpPr>
        <p:spPr>
          <a:xfrm>
            <a:off x="228600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body" idx="2"/>
          </p:nvPr>
        </p:nvSpPr>
        <p:spPr>
          <a:xfrm>
            <a:off x="3079678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70"/>
          <p:cNvSpPr txBox="1">
            <a:spLocks noGrp="1"/>
          </p:cNvSpPr>
          <p:nvPr>
            <p:ph type="body" idx="3"/>
          </p:nvPr>
        </p:nvSpPr>
        <p:spPr>
          <a:xfrm>
            <a:off x="5930757" y="1005850"/>
            <a:ext cx="285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4" name="Google Shape;524;p71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Roboto"/>
              <a:buChar char="•"/>
              <a:defRPr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1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/>
          <p:nvPr userDrawn="1"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6" name="Google Shape;546;p73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(Blue Line) Quads">
  <p:cSld name="Plain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228600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228600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Roboto"/>
              <a:buChar char="•"/>
              <a:defRPr sz="1500" b="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sz="1200" b="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•"/>
              <a:defRPr b="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8600" y="137160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9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ck Box (Text)">
  <p:cSld name="1_Black Bar tex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4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Box (Text)">
  <p:cSld name="1_White Bar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75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White)">
  <p:cSld name="White-Single Word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6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3751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1B37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 Gray)">
  <p:cSld name="Grey-Blank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7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ue)">
  <p:cSld name="Blue-Blank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Word (Black)">
  <p:cSld name="Black-Blank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9"/>
          <p:cNvSpPr txBox="1">
            <a:spLocks noGrp="1"/>
          </p:cNvSpPr>
          <p:nvPr>
            <p:ph type="title"/>
          </p:nvPr>
        </p:nvSpPr>
        <p:spPr>
          <a:xfrm>
            <a:off x="192431" y="3209544"/>
            <a:ext cx="81699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n-US)">
  <p:cSld name="Non-US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United States)">
  <p:cSld name="United States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1" name="Google Shape;601;p8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3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World)">
  <p:cSld name="World Map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North American)">
  <p:cSld name="North American Union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ox (Text)">
  <p:cSld name="1_Blue Bar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3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PAC)">
  <p:cSld name="APAC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7" name="Google Shape;62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South America)">
  <p:cSld name="South America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Africa)">
  <p:cSld name="Africa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1" name="Google Shape;641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urope)">
  <p:cSld name="Europe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9" name="Google Shape;64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EMEA)">
  <p:cSld name="Europe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3" name="Google Shape;653;p8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n-US)">
  <p:cSld name="Non-US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9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1" name="Google Shape;661;p89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65" name="Google Shape;6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United States)">
  <p:cSld name="United States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World)">
  <p:cSld name="World Map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1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0" name="Google Shape;6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North American)">
  <p:cSld name="North American Union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3" name="Google Shape;683;p9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7" name="Google Shape;687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6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PAC)">
  <p:cSld name="APAC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93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178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Gray Box (Text)">
  <p:cSld name="1_Grey Bar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53718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743325" y="740664"/>
            <a:ext cx="4929000" cy="4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Char char="•"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•"/>
              <a:defRPr sz="15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2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South America)">
  <p:cSld name="South America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4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7" name="Google Shape;697;p94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1" name="Google Shape;70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Africa)">
  <p:cSld name="Africa_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4" name="Google Shape;704;p95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urope)">
  <p:cSld name="Europe_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6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2" name="Google Shape;712;p96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6" name="Google Shape;71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Borderless (EMEA)">
  <p:cSld name="Europe_1_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0" name="Google Shape;720;p97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4" name="Google Shape;724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p (Japan)">
  <p:cSld name="Europe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8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8" name="Google Shape;728;p98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1" name="Google Shape;73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4326" y="635575"/>
            <a:ext cx="1976600" cy="3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1">
  <p:cSld name="Chart Slide 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9"/>
          <p:cNvSpPr txBox="1">
            <a:spLocks noGrp="1"/>
          </p:cNvSpPr>
          <p:nvPr>
            <p:ph type="subTitle" idx="1"/>
          </p:nvPr>
        </p:nvSpPr>
        <p:spPr>
          <a:xfrm>
            <a:off x="5889375" y="2699000"/>
            <a:ext cx="28923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2">
  <p:cSld name="Chart Slide 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2D8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0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200" i="0" u="none" strike="noStrike" cap="none">
                <a:solidFill>
                  <a:srgbClr val="FFFFFF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4" name="Google Shape;744;p100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3">
  <p:cSld name="Chart Slide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>
            <a:spLocks noGrp="1"/>
          </p:cNvSpPr>
          <p:nvPr>
            <p:ph type="subTitle" idx="1"/>
          </p:nvPr>
        </p:nvSpPr>
        <p:spPr>
          <a:xfrm>
            <a:off x="5907025" y="2699000"/>
            <a:ext cx="28746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101"/>
          <p:cNvSpPr txBox="1">
            <a:spLocks noGrp="1"/>
          </p:cNvSpPr>
          <p:nvPr>
            <p:ph type="title"/>
          </p:nvPr>
        </p:nvSpPr>
        <p:spPr>
          <a:xfrm>
            <a:off x="5907025" y="768100"/>
            <a:ext cx="2874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4">
  <p:cSld name="Chart Slide 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06619" y="768096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FE2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2D8FE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subTitle" idx="1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sz="15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 5">
  <p:cSld name="Chart Slide 6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24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D"/>
              </a:buClr>
              <a:buSzPts val="3300"/>
              <a:buFont typeface="Roboto"/>
              <a:buNone/>
              <a:defRPr sz="3300" b="1" i="0" u="none" strike="noStrike" cap="none">
                <a:solidFill>
                  <a:srgbClr val="23232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D8FE2"/>
              </a:buClr>
              <a:buSzPts val="1800"/>
              <a:buFont typeface="Roboto"/>
              <a:buChar char="•"/>
              <a:defRPr sz="18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500"/>
              <a:buFont typeface="Roboto"/>
              <a:buChar char="•"/>
              <a:defRPr sz="15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D8FE2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ldNum" idx="12"/>
          </p:nvPr>
        </p:nvSpPr>
        <p:spPr>
          <a:xfrm>
            <a:off x="8556775" y="48355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93"/>
          <p:cNvSpPr txBox="1">
            <a:spLocks noGrp="1"/>
          </p:cNvSpPr>
          <p:nvPr>
            <p:ph type="subTitle" idx="2"/>
          </p:nvPr>
        </p:nvSpPr>
        <p:spPr>
          <a:xfrm>
            <a:off x="445466" y="1504854"/>
            <a:ext cx="7537450" cy="623887"/>
          </a:xfr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545CF-47CB-2F49-9324-54980844A0C0}"/>
              </a:ext>
            </a:extLst>
          </p:cNvPr>
          <p:cNvSpPr txBox="1"/>
          <p:nvPr/>
        </p:nvSpPr>
        <p:spPr>
          <a:xfrm>
            <a:off x="520907" y="1754187"/>
            <a:ext cx="810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 Level understanding of AI Pitfalls, &amp; how to build trust in the system.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2" name="Google Shape;1672;p202"/>
          <p:cNvCxnSpPr/>
          <p:nvPr/>
        </p:nvCxnSpPr>
        <p:spPr>
          <a:xfrm>
            <a:off x="4552950" y="1278063"/>
            <a:ext cx="42468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3" name="Google Shape;1673;p202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4" name="Google Shape;1674;p202"/>
          <p:cNvCxnSpPr/>
          <p:nvPr/>
        </p:nvCxnSpPr>
        <p:spPr>
          <a:xfrm>
            <a:off x="88900" y="1278063"/>
            <a:ext cx="429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5" name="Google Shape;1675;p202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6" name="Google Shape;1676;p202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7" name="Google Shape;1677;p202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02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02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0" name="Google Shape;1680;p202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681" name="Google Shape;1681;p20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02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0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02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02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Machine Learning Reviews Qualifications as a Range of Possibilities.</a:t>
            </a:r>
            <a:endParaRPr sz="2100"/>
          </a:p>
        </p:txBody>
      </p:sp>
      <p:cxnSp>
        <p:nvCxnSpPr>
          <p:cNvPr id="1689" name="Google Shape;1689;p202"/>
          <p:cNvCxnSpPr>
            <a:cxnSpLocks/>
          </p:cNvCxnSpPr>
          <p:nvPr/>
        </p:nvCxnSpPr>
        <p:spPr>
          <a:xfrm>
            <a:off x="4467538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695" name="Google Shape;1695;p203"/>
          <p:cNvCxnSpPr/>
          <p:nvPr/>
        </p:nvCxnSpPr>
        <p:spPr>
          <a:xfrm>
            <a:off x="6972300" y="1278075"/>
            <a:ext cx="18276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6" name="Google Shape;1696;p203"/>
          <p:cNvCxnSpPr/>
          <p:nvPr/>
        </p:nvCxnSpPr>
        <p:spPr>
          <a:xfrm>
            <a:off x="88900" y="1278063"/>
            <a:ext cx="67119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7" name="Google Shape;1697;p203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203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03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03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1" name="Google Shape;1701;p203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02" name="Google Shape;1702;p20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6" name="Google Shape;1706;p20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03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 high &amp; you will not interview enough people.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203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203"/>
          <p:cNvSpPr/>
          <p:nvPr/>
        </p:nvSpPr>
        <p:spPr>
          <a:xfrm>
            <a:off x="6827863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0" name="Google Shape;1710;p203"/>
          <p:cNvCxnSpPr/>
          <p:nvPr/>
        </p:nvCxnSpPr>
        <p:spPr>
          <a:xfrm>
            <a:off x="6896413" y="12682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1" name="Google Shape;1711;p203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203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4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204"/>
          <p:cNvSpPr txBox="1"/>
          <p:nvPr/>
        </p:nvSpPr>
        <p:spPr>
          <a:xfrm>
            <a:off x="1852400" y="4567425"/>
            <a:ext cx="51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 low &amp; you will interview a lot of unqualified people.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9" name="Google Shape;1719;p204"/>
          <p:cNvCxnSpPr/>
          <p:nvPr/>
        </p:nvCxnSpPr>
        <p:spPr>
          <a:xfrm>
            <a:off x="2002225" y="1278075"/>
            <a:ext cx="6797400" cy="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0" name="Google Shape;1720;p204"/>
          <p:cNvCxnSpPr/>
          <p:nvPr/>
        </p:nvCxnSpPr>
        <p:spPr>
          <a:xfrm>
            <a:off x="88900" y="1278063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1" name="Google Shape;1721;p204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04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204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204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25" name="Google Shape;1725;p204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26" name="Google Shape;1726;p204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4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4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4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204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to place the green dot?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04"/>
          <p:cNvSpPr/>
          <p:nvPr/>
        </p:nvSpPr>
        <p:spPr>
          <a:xfrm>
            <a:off x="1817713" y="14765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204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cxnSp>
        <p:nvCxnSpPr>
          <p:cNvPr id="1733" name="Google Shape;1733;p204"/>
          <p:cNvCxnSpPr/>
          <p:nvPr/>
        </p:nvCxnSpPr>
        <p:spPr>
          <a:xfrm>
            <a:off x="1886263" y="126686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34" name="Google Shape;1734;p204"/>
          <p:cNvSpPr txBox="1"/>
          <p:nvPr/>
        </p:nvSpPr>
        <p:spPr>
          <a:xfrm>
            <a:off x="8079450" y="1240113"/>
            <a:ext cx="6030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204"/>
          <p:cNvSpPr txBox="1"/>
          <p:nvPr/>
        </p:nvSpPr>
        <p:spPr>
          <a:xfrm>
            <a:off x="183250" y="1240113"/>
            <a:ext cx="688200" cy="75900"/>
          </a:xfrm>
          <a:prstGeom prst="rect">
            <a:avLst/>
          </a:prstGeom>
          <a:solidFill>
            <a:srgbClr val="0C101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Definitely 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0" name="Google Shape;1740;p205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41" name="Google Shape;1741;p205"/>
          <p:cNvSpPr/>
          <p:nvPr/>
        </p:nvSpPr>
        <p:spPr>
          <a:xfrm rot="10800000">
            <a:off x="4410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05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3" name="Google Shape;1743;p205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05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05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6" name="Google Shape;1746;p205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47" name="Google Shape;1747;p205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5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5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5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1" name="Google Shape;1751;p205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205"/>
          <p:cNvSpPr/>
          <p:nvPr/>
        </p:nvSpPr>
        <p:spPr>
          <a:xfrm>
            <a:off x="3181650" y="28757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Interviews offered but candidate was not qualified.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5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54" name="Google Shape;1754;p205"/>
          <p:cNvSpPr/>
          <p:nvPr/>
        </p:nvSpPr>
        <p:spPr>
          <a:xfrm rot="-5400000">
            <a:off x="2579400" y="-386662"/>
            <a:ext cx="137100" cy="5029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5"/>
          <p:cNvSpPr/>
          <p:nvPr/>
        </p:nvSpPr>
        <p:spPr>
          <a:xfrm rot="-5400000">
            <a:off x="6927975" y="303488"/>
            <a:ext cx="137100" cy="36489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5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7" name="Google Shape;1757;p205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206"/>
          <p:cNvCxnSpPr/>
          <p:nvPr/>
        </p:nvCxnSpPr>
        <p:spPr>
          <a:xfrm>
            <a:off x="4467538" y="1266861"/>
            <a:ext cx="0" cy="8952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63" name="Google Shape;1763;p206"/>
          <p:cNvSpPr/>
          <p:nvPr/>
        </p:nvSpPr>
        <p:spPr>
          <a:xfrm rot="10800000">
            <a:off x="3648150" y="2081925"/>
            <a:ext cx="8286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206"/>
          <p:cNvSpPr txBox="1"/>
          <p:nvPr/>
        </p:nvSpPr>
        <p:spPr>
          <a:xfrm>
            <a:off x="8471325" y="161316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5" name="Google Shape;1765;p206"/>
          <p:cNvSpPr/>
          <p:nvPr/>
        </p:nvSpPr>
        <p:spPr>
          <a:xfrm>
            <a:off x="8889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206"/>
          <p:cNvSpPr/>
          <p:nvPr/>
        </p:nvSpPr>
        <p:spPr>
          <a:xfrm>
            <a:off x="8683881" y="147656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206"/>
          <p:cNvSpPr txBox="1"/>
          <p:nvPr/>
        </p:nvSpPr>
        <p:spPr>
          <a:xfrm>
            <a:off x="-98451" y="161316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8" name="Google Shape;1768;p206"/>
          <p:cNvGrpSpPr/>
          <p:nvPr/>
        </p:nvGrpSpPr>
        <p:grpSpPr>
          <a:xfrm>
            <a:off x="231425" y="1535349"/>
            <a:ext cx="8445649" cy="19500"/>
            <a:chOff x="231425" y="3897549"/>
            <a:chExt cx="8445649" cy="19500"/>
          </a:xfrm>
        </p:grpSpPr>
        <p:sp>
          <p:nvSpPr>
            <p:cNvPr id="1769" name="Google Shape;1769;p20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206"/>
          <p:cNvSpPr/>
          <p:nvPr/>
        </p:nvSpPr>
        <p:spPr>
          <a:xfrm>
            <a:off x="4398988" y="147796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06"/>
          <p:cNvSpPr/>
          <p:nvPr/>
        </p:nvSpPr>
        <p:spPr>
          <a:xfrm>
            <a:off x="2030701" y="28839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Missed opportunity to interview qualified candidates.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206"/>
          <p:cNvSpPr txBox="1">
            <a:spLocks noGrp="1"/>
          </p:cNvSpPr>
          <p:nvPr>
            <p:ph type="title"/>
          </p:nvPr>
        </p:nvSpPr>
        <p:spPr>
          <a:xfrm>
            <a:off x="88900" y="137150"/>
            <a:ext cx="85824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Machine Learning Reviews Qualifications as a Range of Possibilities.</a:t>
            </a:r>
            <a:endParaRPr/>
          </a:p>
        </p:txBody>
      </p:sp>
      <p:sp>
        <p:nvSpPr>
          <p:cNvPr id="1776" name="Google Shape;1776;p206"/>
          <p:cNvSpPr/>
          <p:nvPr/>
        </p:nvSpPr>
        <p:spPr>
          <a:xfrm rot="-5400000">
            <a:off x="1855500" y="337250"/>
            <a:ext cx="137100" cy="3581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6"/>
          <p:cNvSpPr/>
          <p:nvPr/>
        </p:nvSpPr>
        <p:spPr>
          <a:xfrm rot="-5400000">
            <a:off x="6199350" y="-425200"/>
            <a:ext cx="137100" cy="5106300"/>
          </a:xfrm>
          <a:prstGeom prst="rect">
            <a:avLst/>
          </a:prstGeom>
          <a:solidFill>
            <a:srgbClr val="00A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6"/>
          <p:cNvSpPr txBox="1"/>
          <p:nvPr/>
        </p:nvSpPr>
        <p:spPr>
          <a:xfrm>
            <a:off x="183250" y="1930863"/>
            <a:ext cx="6882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Qualified</a:t>
            </a:r>
            <a:endParaRPr sz="6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206"/>
          <p:cNvSpPr txBox="1"/>
          <p:nvPr/>
        </p:nvSpPr>
        <p:spPr>
          <a:xfrm>
            <a:off x="8196750" y="1930863"/>
            <a:ext cx="603000" cy="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Reality: Qualified</a:t>
            </a:r>
            <a:endParaRPr sz="6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07"/>
          <p:cNvSpPr txBox="1">
            <a:spLocks noGrp="1"/>
          </p:cNvSpPr>
          <p:nvPr>
            <p:ph type="title"/>
          </p:nvPr>
        </p:nvSpPr>
        <p:spPr>
          <a:xfrm>
            <a:off x="225824" y="137160"/>
            <a:ext cx="8759147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individuals near the dot get different outcomes.</a:t>
            </a:r>
            <a:endParaRPr dirty="0"/>
          </a:p>
        </p:txBody>
      </p:sp>
      <p:pic>
        <p:nvPicPr>
          <p:cNvPr id="1785" name="Google Shape;178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7" y="2427774"/>
            <a:ext cx="742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07"/>
          <p:cNvSpPr txBox="1"/>
          <p:nvPr/>
        </p:nvSpPr>
        <p:spPr>
          <a:xfrm>
            <a:off x="2228525" y="2453825"/>
            <a:ext cx="19077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not to be qualified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Analyst, 24M </a:t>
            </a:r>
            <a:endParaRPr sz="1000"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7" name="Google Shape;1787;p207"/>
          <p:cNvSpPr txBox="1"/>
          <p:nvPr/>
        </p:nvSpPr>
        <p:spPr>
          <a:xfrm>
            <a:off x="5007800" y="2477825"/>
            <a:ext cx="1676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Expected to Be Qualified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Bachelor’s, Sr. Analyst, 20M</a:t>
            </a:r>
            <a:endParaRPr sz="1000" b="1">
              <a:solidFill>
                <a:srgbClr val="B4A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8" name="Google Shape;1788;p207"/>
          <p:cNvCxnSpPr/>
          <p:nvPr/>
        </p:nvCxnSpPr>
        <p:spPr>
          <a:xfrm>
            <a:off x="4571988" y="2287636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8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333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has been running in the background, let’s review outcomes.</a:t>
            </a:r>
            <a:endParaRPr sz="2100"/>
          </a:p>
        </p:txBody>
      </p:sp>
      <p:cxnSp>
        <p:nvCxnSpPr>
          <p:cNvPr id="1794" name="Google Shape;1794;p208"/>
          <p:cNvCxnSpPr/>
          <p:nvPr/>
        </p:nvCxnSpPr>
        <p:spPr>
          <a:xfrm>
            <a:off x="4467551" y="1993311"/>
            <a:ext cx="0" cy="5565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95" name="Google Shape;1795;p208"/>
          <p:cNvSpPr txBox="1"/>
          <p:nvPr/>
        </p:nvSpPr>
        <p:spPr>
          <a:xfrm>
            <a:off x="8471337" y="2339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208"/>
          <p:cNvSpPr/>
          <p:nvPr/>
        </p:nvSpPr>
        <p:spPr>
          <a:xfrm>
            <a:off x="88903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8"/>
          <p:cNvSpPr/>
          <p:nvPr/>
        </p:nvSpPr>
        <p:spPr>
          <a:xfrm>
            <a:off x="8683894" y="2203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208"/>
          <p:cNvSpPr txBox="1"/>
          <p:nvPr/>
        </p:nvSpPr>
        <p:spPr>
          <a:xfrm>
            <a:off x="-98438" y="2339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99" name="Google Shape;1799;p208"/>
          <p:cNvGrpSpPr/>
          <p:nvPr/>
        </p:nvGrpSpPr>
        <p:grpSpPr>
          <a:xfrm>
            <a:off x="231438" y="2261799"/>
            <a:ext cx="8445649" cy="19500"/>
            <a:chOff x="231425" y="3897549"/>
            <a:chExt cx="8445649" cy="19500"/>
          </a:xfrm>
        </p:grpSpPr>
        <p:sp>
          <p:nvSpPr>
            <p:cNvPr id="1800" name="Google Shape;1800;p208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8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8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8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4" name="Google Shape;1804;p208"/>
          <p:cNvSpPr/>
          <p:nvPr/>
        </p:nvSpPr>
        <p:spPr>
          <a:xfrm>
            <a:off x="439900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208"/>
          <p:cNvSpPr/>
          <p:nvPr/>
        </p:nvSpPr>
        <p:spPr>
          <a:xfrm>
            <a:off x="88900" y="1849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Actual Results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208"/>
          <p:cNvSpPr/>
          <p:nvPr/>
        </p:nvSpPr>
        <p:spPr>
          <a:xfrm>
            <a:off x="777541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208"/>
          <p:cNvSpPr/>
          <p:nvPr/>
        </p:nvSpPr>
        <p:spPr>
          <a:xfrm>
            <a:off x="1336666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208"/>
          <p:cNvSpPr/>
          <p:nvPr/>
        </p:nvSpPr>
        <p:spPr>
          <a:xfrm>
            <a:off x="305116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208"/>
          <p:cNvSpPr/>
          <p:nvPr/>
        </p:nvSpPr>
        <p:spPr>
          <a:xfrm>
            <a:off x="262254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208"/>
          <p:cNvSpPr/>
          <p:nvPr/>
        </p:nvSpPr>
        <p:spPr>
          <a:xfrm>
            <a:off x="2193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8"/>
          <p:cNvSpPr/>
          <p:nvPr/>
        </p:nvSpPr>
        <p:spPr>
          <a:xfrm>
            <a:off x="433216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208"/>
          <p:cNvSpPr/>
          <p:nvPr/>
        </p:nvSpPr>
        <p:spPr>
          <a:xfrm>
            <a:off x="4528841" y="2203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208"/>
          <p:cNvSpPr/>
          <p:nvPr/>
        </p:nvSpPr>
        <p:spPr>
          <a:xfrm>
            <a:off x="8166091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208"/>
          <p:cNvSpPr/>
          <p:nvPr/>
        </p:nvSpPr>
        <p:spPr>
          <a:xfrm>
            <a:off x="7527916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208"/>
          <p:cNvSpPr/>
          <p:nvPr/>
        </p:nvSpPr>
        <p:spPr>
          <a:xfrm>
            <a:off x="6435153" y="22044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08"/>
          <p:cNvSpPr/>
          <p:nvPr/>
        </p:nvSpPr>
        <p:spPr>
          <a:xfrm>
            <a:off x="5546928" y="2204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208"/>
          <p:cNvSpPr/>
          <p:nvPr/>
        </p:nvSpPr>
        <p:spPr>
          <a:xfrm>
            <a:off x="4299053" y="2203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208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208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08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08"/>
          <p:cNvSpPr/>
          <p:nvPr/>
        </p:nvSpPr>
        <p:spPr>
          <a:xfrm>
            <a:off x="2489576" y="44686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Success + 6 Unqualified = 8 out of 12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208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208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09"/>
          <p:cNvSpPr txBox="1">
            <a:spLocks noGrp="1"/>
          </p:cNvSpPr>
          <p:nvPr>
            <p:ph type="title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Using the historical outcomes, where should we put the green line.  </a:t>
            </a:r>
            <a:r>
              <a:rPr lang="en" sz="1500" b="0" i="1">
                <a:solidFill>
                  <a:srgbClr val="666666"/>
                </a:solidFill>
              </a:rPr>
              <a:t>Let’s make sure we are fair by two groups.</a:t>
            </a:r>
            <a:endParaRPr sz="1500" b="0" i="1">
              <a:solidFill>
                <a:srgbClr val="666666"/>
              </a:solidFill>
            </a:endParaRPr>
          </a:p>
        </p:txBody>
      </p:sp>
      <p:cxnSp>
        <p:nvCxnSpPr>
          <p:cNvPr id="1829" name="Google Shape;1829;p209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30" name="Google Shape;1830;p209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209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209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09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209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35" name="Google Shape;1835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209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209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09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209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209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209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209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209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209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209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209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209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09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9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3" name="Google Shape;1853;p209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854" name="Google Shape;1854;p20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0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0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209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209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09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209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209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209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209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209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209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209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&amp; 3 Unqualified of 6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Accuracy: “YEAH, the model is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209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209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0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Maybe we should prioritize accuracy within qualified candidates.</a:t>
            </a:r>
            <a:endParaRPr sz="2100"/>
          </a:p>
        </p:txBody>
      </p:sp>
      <p:cxnSp>
        <p:nvCxnSpPr>
          <p:cNvPr id="1875" name="Google Shape;1875;p210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76" name="Google Shape;1876;p210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210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210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210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0" name="Google Shape;1880;p210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881" name="Google Shape;1881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210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210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210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10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210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210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210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210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210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210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210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210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10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10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9" name="Google Shape;1899;p210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00" name="Google Shape;1900;p21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210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210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10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210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210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10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210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10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1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10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1 Success of 3 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1 Success of 2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 Accuracy: “Ooops, the model success isn’t fair!”</a:t>
            </a:r>
            <a:endParaRPr sz="11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Google Shape;1914;p210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210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0" name="Google Shape;1920;p211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21" name="Google Shape;1921;p211"/>
          <p:cNvSpPr txBox="1">
            <a:spLocks noGrp="1"/>
          </p:cNvSpPr>
          <p:nvPr>
            <p:ph type="title"/>
          </p:nvPr>
        </p:nvSpPr>
        <p:spPr>
          <a:xfrm>
            <a:off x="28300" y="137150"/>
            <a:ext cx="90051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hiring rate is the same for both groups (1 of 3) within the qualified candidates.</a:t>
            </a:r>
            <a:endParaRPr sz="2100"/>
          </a:p>
        </p:txBody>
      </p:sp>
      <p:sp>
        <p:nvSpPr>
          <p:cNvPr id="1922" name="Google Shape;1922;p211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211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211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211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6" name="Google Shape;1926;p211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27" name="Google Shape;1927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11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211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211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211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211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11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11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211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211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11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211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211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211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211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45" name="Google Shape;1945;p211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1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1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11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211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211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211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211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211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211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211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6" name="Google Shape;1956;p211"/>
          <p:cNvCxnSpPr/>
          <p:nvPr/>
        </p:nvCxnSpPr>
        <p:spPr>
          <a:xfrm>
            <a:off x="4095775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57" name="Google Shape;1957;p211"/>
          <p:cNvSpPr/>
          <p:nvPr/>
        </p:nvSpPr>
        <p:spPr>
          <a:xfrm>
            <a:off x="402752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211"/>
          <p:cNvSpPr/>
          <p:nvPr/>
        </p:nvSpPr>
        <p:spPr>
          <a:xfrm>
            <a:off x="402752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211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211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success/representation”</a:t>
            </a:r>
            <a:endParaRPr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211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success &amp; 2 unqualified per group to the right of the line.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211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3" name="Google Shape;1963;p211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4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12"/>
          <p:cNvSpPr txBox="1">
            <a:spLocks noGrp="1"/>
          </p:cNvSpPr>
          <p:nvPr>
            <p:ph type="title"/>
          </p:nvPr>
        </p:nvSpPr>
        <p:spPr>
          <a:xfrm>
            <a:off x="0" y="137150"/>
            <a:ext cx="90870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Let’s focus on the rate of disqualification.</a:t>
            </a:r>
            <a:endParaRPr sz="2100"/>
          </a:p>
        </p:txBody>
      </p:sp>
      <p:cxnSp>
        <p:nvCxnSpPr>
          <p:cNvPr id="1969" name="Google Shape;1969;p212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70" name="Google Shape;1970;p212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212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212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212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4" name="Google Shape;1974;p212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1975" name="Google Shape;1975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212"/>
          <p:cNvSpPr/>
          <p:nvPr/>
        </p:nvSpPr>
        <p:spPr>
          <a:xfrm>
            <a:off x="43990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212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212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212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212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12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212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212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212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12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12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0" name="Google Shape;1990;p212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212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212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3" name="Google Shape;1993;p212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1994" name="Google Shape;1994;p212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2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12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12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12"/>
          <p:cNvSpPr/>
          <p:nvPr/>
        </p:nvSpPr>
        <p:spPr>
          <a:xfrm>
            <a:off x="43990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212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212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212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212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212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212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43434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12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212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12"/>
          <p:cNvSpPr/>
          <p:nvPr/>
        </p:nvSpPr>
        <p:spPr>
          <a:xfrm>
            <a:off x="2435501" y="4421049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A: 3 Unqualified of 3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B: 3 Unqualified of 4</a:t>
            </a:r>
            <a:endParaRPr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Unqualified Accuracy: “Ooops model “unqualified rate” isn’t fair.”</a:t>
            </a:r>
            <a:endParaRPr sz="1200" b="1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212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212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4" name="Google Shape;2014;p213"/>
          <p:cNvCxnSpPr/>
          <p:nvPr/>
        </p:nvCxnSpPr>
        <p:spPr>
          <a:xfrm>
            <a:off x="44672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5" name="Google Shape;2015;p213"/>
          <p:cNvSpPr txBox="1">
            <a:spLocks noGrp="1"/>
          </p:cNvSpPr>
          <p:nvPr>
            <p:ph type="title"/>
          </p:nvPr>
        </p:nvSpPr>
        <p:spPr>
          <a:xfrm>
            <a:off x="225825" y="137150"/>
            <a:ext cx="83742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the unqualified accuracy is equal, 3 of 4.</a:t>
            </a:r>
            <a:endParaRPr sz="2100"/>
          </a:p>
        </p:txBody>
      </p:sp>
      <p:cxnSp>
        <p:nvCxnSpPr>
          <p:cNvPr id="2016" name="Google Shape;2016;p213"/>
          <p:cNvCxnSpPr/>
          <p:nvPr/>
        </p:nvCxnSpPr>
        <p:spPr>
          <a:xfrm>
            <a:off x="5305450" y="1066800"/>
            <a:ext cx="0" cy="2466900"/>
          </a:xfrm>
          <a:prstGeom prst="straightConnector1">
            <a:avLst/>
          </a:prstGeom>
          <a:noFill/>
          <a:ln w="9525" cap="flat" cmpd="sng">
            <a:solidFill>
              <a:srgbClr val="39B54A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017" name="Google Shape;2017;p213"/>
          <p:cNvSpPr txBox="1"/>
          <p:nvPr/>
        </p:nvSpPr>
        <p:spPr>
          <a:xfrm>
            <a:off x="8471337" y="15776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213"/>
          <p:cNvSpPr/>
          <p:nvPr/>
        </p:nvSpPr>
        <p:spPr>
          <a:xfrm>
            <a:off x="88903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213"/>
          <p:cNvSpPr/>
          <p:nvPr/>
        </p:nvSpPr>
        <p:spPr>
          <a:xfrm>
            <a:off x="8683894" y="14410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213"/>
          <p:cNvSpPr txBox="1"/>
          <p:nvPr/>
        </p:nvSpPr>
        <p:spPr>
          <a:xfrm>
            <a:off x="-98438" y="15776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21" name="Google Shape;2021;p213"/>
          <p:cNvGrpSpPr/>
          <p:nvPr/>
        </p:nvGrpSpPr>
        <p:grpSpPr>
          <a:xfrm>
            <a:off x="231438" y="1499799"/>
            <a:ext cx="8445649" cy="19500"/>
            <a:chOff x="231425" y="3897549"/>
            <a:chExt cx="8445649" cy="19500"/>
          </a:xfrm>
        </p:grpSpPr>
        <p:sp>
          <p:nvSpPr>
            <p:cNvPr id="2022" name="Google Shape;2022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6" name="Google Shape;2026;p213"/>
          <p:cNvSpPr/>
          <p:nvPr/>
        </p:nvSpPr>
        <p:spPr>
          <a:xfrm>
            <a:off x="5237201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213"/>
          <p:cNvSpPr/>
          <p:nvPr/>
        </p:nvSpPr>
        <p:spPr>
          <a:xfrm>
            <a:off x="88900" y="10873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GroupA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213"/>
          <p:cNvSpPr/>
          <p:nvPr/>
        </p:nvSpPr>
        <p:spPr>
          <a:xfrm>
            <a:off x="777541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213"/>
          <p:cNvSpPr/>
          <p:nvPr/>
        </p:nvSpPr>
        <p:spPr>
          <a:xfrm>
            <a:off x="1336666" y="14410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213"/>
          <p:cNvSpPr/>
          <p:nvPr/>
        </p:nvSpPr>
        <p:spPr>
          <a:xfrm>
            <a:off x="2193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213"/>
          <p:cNvSpPr/>
          <p:nvPr/>
        </p:nvSpPr>
        <p:spPr>
          <a:xfrm>
            <a:off x="4528841" y="14410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213"/>
          <p:cNvSpPr/>
          <p:nvPr/>
        </p:nvSpPr>
        <p:spPr>
          <a:xfrm>
            <a:off x="7527916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213"/>
          <p:cNvSpPr/>
          <p:nvPr/>
        </p:nvSpPr>
        <p:spPr>
          <a:xfrm>
            <a:off x="5546928" y="14424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213"/>
          <p:cNvSpPr/>
          <p:nvPr/>
        </p:nvSpPr>
        <p:spPr>
          <a:xfrm>
            <a:off x="225816" y="43417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213"/>
          <p:cNvSpPr/>
          <p:nvPr/>
        </p:nvSpPr>
        <p:spPr>
          <a:xfrm>
            <a:off x="225816" y="4651236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213"/>
          <p:cNvSpPr txBox="1"/>
          <p:nvPr/>
        </p:nvSpPr>
        <p:spPr>
          <a:xfrm>
            <a:off x="8471337" y="3177819"/>
            <a:ext cx="5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1.0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7" name="Google Shape;2037;p213"/>
          <p:cNvSpPr/>
          <p:nvPr/>
        </p:nvSpPr>
        <p:spPr>
          <a:xfrm>
            <a:off x="88903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213"/>
          <p:cNvSpPr/>
          <p:nvPr/>
        </p:nvSpPr>
        <p:spPr>
          <a:xfrm>
            <a:off x="8683894" y="3041211"/>
            <a:ext cx="137100" cy="137100"/>
          </a:xfrm>
          <a:prstGeom prst="ellipse">
            <a:avLst/>
          </a:prstGeom>
          <a:solidFill>
            <a:srgbClr val="0A0A0C"/>
          </a:solidFill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213"/>
          <p:cNvSpPr txBox="1"/>
          <p:nvPr/>
        </p:nvSpPr>
        <p:spPr>
          <a:xfrm>
            <a:off x="-98438" y="3177819"/>
            <a:ext cx="51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0.00</a:t>
            </a: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40" name="Google Shape;2040;p213"/>
          <p:cNvGrpSpPr/>
          <p:nvPr/>
        </p:nvGrpSpPr>
        <p:grpSpPr>
          <a:xfrm>
            <a:off x="231438" y="3099999"/>
            <a:ext cx="8445649" cy="19500"/>
            <a:chOff x="231425" y="3897549"/>
            <a:chExt cx="8445649" cy="19500"/>
          </a:xfrm>
        </p:grpSpPr>
        <p:sp>
          <p:nvSpPr>
            <p:cNvPr id="2041" name="Google Shape;2041;p213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3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3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3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5" name="Google Shape;2045;p213"/>
          <p:cNvSpPr/>
          <p:nvPr/>
        </p:nvSpPr>
        <p:spPr>
          <a:xfrm>
            <a:off x="523720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213"/>
          <p:cNvSpPr/>
          <p:nvPr/>
        </p:nvSpPr>
        <p:spPr>
          <a:xfrm>
            <a:off x="88900" y="2687500"/>
            <a:ext cx="1578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GroupB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213"/>
          <p:cNvSpPr/>
          <p:nvPr/>
        </p:nvSpPr>
        <p:spPr>
          <a:xfrm>
            <a:off x="3051166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213"/>
          <p:cNvSpPr/>
          <p:nvPr/>
        </p:nvSpPr>
        <p:spPr>
          <a:xfrm>
            <a:off x="262254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213"/>
          <p:cNvSpPr/>
          <p:nvPr/>
        </p:nvSpPr>
        <p:spPr>
          <a:xfrm>
            <a:off x="433216" y="3042611"/>
            <a:ext cx="137100" cy="1371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213"/>
          <p:cNvSpPr/>
          <p:nvPr/>
        </p:nvSpPr>
        <p:spPr>
          <a:xfrm>
            <a:off x="8166091" y="30426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213"/>
          <p:cNvSpPr/>
          <p:nvPr/>
        </p:nvSpPr>
        <p:spPr>
          <a:xfrm>
            <a:off x="6435153" y="3042611"/>
            <a:ext cx="137100" cy="137100"/>
          </a:xfrm>
          <a:prstGeom prst="ellipse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213"/>
          <p:cNvSpPr/>
          <p:nvPr/>
        </p:nvSpPr>
        <p:spPr>
          <a:xfrm>
            <a:off x="4299053" y="3041211"/>
            <a:ext cx="137100" cy="137100"/>
          </a:xfrm>
          <a:prstGeom prst="ellipse">
            <a:avLst/>
          </a:prstGeom>
          <a:solidFill>
            <a:srgbClr val="000000"/>
          </a:solidFill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213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213"/>
          <p:cNvSpPr/>
          <p:nvPr/>
        </p:nvSpPr>
        <p:spPr>
          <a:xfrm>
            <a:off x="2489576" y="4457410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the model has “equal disqualification/error rate”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disqualifications of 4…but now no one in group A is qualified!</a:t>
            </a:r>
            <a:endParaRPr b="1" dirty="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5" name="Google Shape;2055;p213"/>
          <p:cNvSpPr txBox="1"/>
          <p:nvPr/>
        </p:nvSpPr>
        <p:spPr>
          <a:xfrm>
            <a:off x="362925" y="4226800"/>
            <a:ext cx="2055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Qualified 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6" name="Google Shape;2056;p213"/>
          <p:cNvSpPr txBox="1"/>
          <p:nvPr/>
        </p:nvSpPr>
        <p:spPr>
          <a:xfrm>
            <a:off x="362925" y="4536325"/>
            <a:ext cx="2126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not Qualified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14"/>
          <p:cNvSpPr txBox="1">
            <a:spLocks noGrp="1"/>
          </p:cNvSpPr>
          <p:nvPr>
            <p:ph type="subTitle" idx="1"/>
          </p:nvPr>
        </p:nvSpPr>
        <p:spPr>
          <a:xfrm>
            <a:off x="803857" y="1249400"/>
            <a:ext cx="7536300" cy="13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Fairness is complicated.</a:t>
            </a:r>
            <a:endParaRPr sz="3200"/>
          </a:p>
        </p:txBody>
      </p:sp>
      <p:sp>
        <p:nvSpPr>
          <p:cNvPr id="2062" name="Google Shape;2062;p214"/>
          <p:cNvSpPr txBox="1">
            <a:spLocks noGrp="1"/>
          </p:cNvSpPr>
          <p:nvPr>
            <p:ph type="subTitle" idx="2"/>
          </p:nvPr>
        </p:nvSpPr>
        <p:spPr>
          <a:xfrm>
            <a:off x="803850" y="3388521"/>
            <a:ext cx="7536300" cy="624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0"/>
              <a:t>Success, failure, or overall accuracy by gender, race, ethnicity, language, religion, disability, age, sexual orientation, pregnancy, political opinion, medical record, criminal record, marital relationship status, trade union activity, genetic information...</a:t>
            </a:r>
            <a:endParaRPr sz="10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21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Ethics has additional considerations</a:t>
            </a:r>
            <a:endParaRPr/>
          </a:p>
        </p:txBody>
      </p:sp>
      <p:sp>
        <p:nvSpPr>
          <p:cNvPr id="2068" name="Google Shape;2068;p215"/>
          <p:cNvSpPr txBox="1"/>
          <p:nvPr/>
        </p:nvSpPr>
        <p:spPr>
          <a:xfrm>
            <a:off x="225825" y="330591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Stakeholder context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at-risk populations &amp; unintended consequences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9" name="Google Shape;2069;p215"/>
          <p:cNvSpPr txBox="1"/>
          <p:nvPr/>
        </p:nvSpPr>
        <p:spPr>
          <a:xfrm>
            <a:off x="225825" y="26037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Amplification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Speed and impact has increased which can amplify systemic issues 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215"/>
          <p:cNvSpPr txBox="1"/>
          <p:nvPr/>
        </p:nvSpPr>
        <p:spPr>
          <a:xfrm>
            <a:off x="225825" y="4008063"/>
            <a:ext cx="81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Tools to oppress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State sponsored persecution and surveillance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1" name="Google Shape;2071;p215"/>
          <p:cNvSpPr txBox="1"/>
          <p:nvPr/>
        </p:nvSpPr>
        <p:spPr>
          <a:xfrm>
            <a:off x="225825" y="18150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Modeling context matters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Medical classifications vs ad banners vs news feeds vs dating suggestions vs song recommendations...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15"/>
          <p:cNvSpPr txBox="1"/>
          <p:nvPr/>
        </p:nvSpPr>
        <p:spPr>
          <a:xfrm>
            <a:off x="225825" y="983763"/>
            <a:ext cx="81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What about displacing labor?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AI can increase employee satisfaction by handling routine tasks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A4E4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Free up time for more value-add work</a:t>
            </a:r>
            <a:endParaRPr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16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7"/>
          <p:cNvPicPr preferRelativeResize="0"/>
          <p:nvPr/>
        </p:nvPicPr>
        <p:blipFill rotWithShape="1">
          <a:blip r:embed="rId3">
            <a:alphaModFix/>
          </a:blip>
          <a:srcRect r="24414"/>
          <a:stretch/>
        </p:blipFill>
        <p:spPr>
          <a:xfrm>
            <a:off x="2538648" y="0"/>
            <a:ext cx="6605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7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57000">
                <a:srgbClr val="B45F0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17"/>
          <p:cNvSpPr txBox="1">
            <a:spLocks noGrp="1"/>
          </p:cNvSpPr>
          <p:nvPr>
            <p:ph type="body" idx="4294967295"/>
          </p:nvPr>
        </p:nvSpPr>
        <p:spPr>
          <a:xfrm>
            <a:off x="98100" y="1634100"/>
            <a:ext cx="4359600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100">
                <a:latin typeface="Impact"/>
                <a:ea typeface="Impact"/>
                <a:cs typeface="Impact"/>
                <a:sym typeface="Impact"/>
              </a:rPr>
              <a:t>One does not simply add ethics to technology</a:t>
            </a:r>
            <a:endParaRPr sz="4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18"/>
          <p:cNvSpPr txBox="1">
            <a:spLocks noGrp="1"/>
          </p:cNvSpPr>
          <p:nvPr>
            <p:ph type="title" idx="4294967295"/>
          </p:nvPr>
        </p:nvSpPr>
        <p:spPr>
          <a:xfrm>
            <a:off x="246700" y="331025"/>
            <a:ext cx="7821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It’s easy to find examples of </a:t>
            </a:r>
            <a:r>
              <a:rPr lang="en" sz="2900">
                <a:solidFill>
                  <a:srgbClr val="2D8FE2"/>
                </a:solidFill>
              </a:rPr>
              <a:t>lost</a:t>
            </a:r>
            <a:r>
              <a:rPr lang="en" sz="2900">
                <a:solidFill>
                  <a:srgbClr val="FFFFFF"/>
                </a:solidFill>
              </a:rPr>
              <a:t> trust in AI.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2090" name="Google Shape;2090;p218"/>
          <p:cNvSpPr txBox="1"/>
          <p:nvPr/>
        </p:nvSpPr>
        <p:spPr>
          <a:xfrm>
            <a:off x="361513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recruiting tools can reinforce biased historical hiring practices.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218"/>
          <p:cNvSpPr txBox="1"/>
          <p:nvPr/>
        </p:nvSpPr>
        <p:spPr>
          <a:xfrm>
            <a:off x="5024950" y="24245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Facial recognition software can misidentify people of color.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218"/>
          <p:cNvSpPr txBox="1"/>
          <p:nvPr/>
        </p:nvSpPr>
        <p:spPr>
          <a:xfrm>
            <a:off x="361513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Lending algorithms can limit credit based on gender.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218"/>
          <p:cNvSpPr txBox="1"/>
          <p:nvPr/>
        </p:nvSpPr>
        <p:spPr>
          <a:xfrm>
            <a:off x="5024950" y="1322075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Medical diagnostic algorithms may hinder treatments for people of color or over promise their effectiveness.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4" name="Google Shape;2094;p218"/>
          <p:cNvCxnSpPr/>
          <p:nvPr/>
        </p:nvCxnSpPr>
        <p:spPr>
          <a:xfrm rot="10800000">
            <a:off x="4571999" y="1181869"/>
            <a:ext cx="0" cy="3033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5" name="Google Shape;2095;p218"/>
          <p:cNvSpPr txBox="1"/>
          <p:nvPr/>
        </p:nvSpPr>
        <p:spPr>
          <a:xfrm>
            <a:off x="361513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Advertising algorithms can amplify unfair practices in housing and employment.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218" descr="strands.png"/>
          <p:cNvPicPr preferRelativeResize="0"/>
          <p:nvPr/>
        </p:nvPicPr>
        <p:blipFill rotWithShape="1">
          <a:blip r:embed="rId3">
            <a:alphaModFix/>
          </a:blip>
          <a:srcRect l="7793" t="70313" r="17339"/>
          <a:stretch/>
        </p:blipFill>
        <p:spPr>
          <a:xfrm rot="-10799998" flipH="1">
            <a:off x="11550" y="4552503"/>
            <a:ext cx="9130398" cy="6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218"/>
          <p:cNvSpPr txBox="1"/>
          <p:nvPr/>
        </p:nvSpPr>
        <p:spPr>
          <a:xfrm>
            <a:off x="5024950" y="3528088"/>
            <a:ext cx="3763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AI can identify historical patterns in education reinforcing class divisions.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19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219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4" name="Google Shape;2104;p219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05" name="Google Shape;2105;p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Google Shape;2106;p219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219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19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19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19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19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219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13" name="Google Shape;2113;p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219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5" name="Google Shape;2115;p219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116" name="Google Shape;2116;p2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219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8" name="Google Shape;2118;p219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219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219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121" name="Google Shape;2121;p2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219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3" name="Google Shape;2123;p219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19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Remember this?</a:t>
            </a:r>
            <a:endParaRPr/>
          </a:p>
        </p:txBody>
      </p:sp>
      <p:grpSp>
        <p:nvGrpSpPr>
          <p:cNvPr id="2125" name="Google Shape;2125;p219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126" name="Google Shape;2126;p2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219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8" name="Google Shape;2128;p219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129" name="Google Shape;2129;p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219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1" name="Google Shape;2131;p219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132" name="Google Shape;2132;p2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219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4" name="Google Shape;2134;p219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135" name="Google Shape;2135;p2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19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7" name="Google Shape;2137;p219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138" name="Google Shape;2138;p2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19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0" name="Google Shape;2140;p219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141" name="Google Shape;2141;p2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19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3" name="Google Shape;2143;p219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144" name="Google Shape;2144;p2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5" name="Google Shape;2145;p219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219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147" name="Google Shape;2147;p2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219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9" name="Google Shape;2149;p219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150" name="Google Shape;2150;p2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1" name="Google Shape;2151;p219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2" name="Google Shape;2152;p219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153" name="Google Shape;2153;p2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Google Shape;2154;p219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5" name="Google Shape;2155;p219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156" name="Google Shape;2156;p2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19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8" name="Google Shape;2158;p219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159" name="Google Shape;2159;p2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219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1" name="Google Shape;2161;p219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162" name="Google Shape;2162;p219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19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19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19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19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9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19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19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219"/>
          <p:cNvGrpSpPr/>
          <p:nvPr/>
        </p:nvGrpSpPr>
        <p:grpSpPr>
          <a:xfrm>
            <a:off x="225825" y="3018163"/>
            <a:ext cx="8668025" cy="1734963"/>
            <a:chOff x="225825" y="3018163"/>
            <a:chExt cx="8668025" cy="1734963"/>
          </a:xfrm>
        </p:grpSpPr>
        <p:sp>
          <p:nvSpPr>
            <p:cNvPr id="2171" name="Google Shape;2171;p219"/>
            <p:cNvSpPr txBox="1"/>
            <p:nvPr/>
          </p:nvSpPr>
          <p:spPr>
            <a:xfrm>
              <a:off x="225825" y="4352925"/>
              <a:ext cx="833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A4E4"/>
                  </a:solidFill>
                  <a:latin typeface="Roboto"/>
                  <a:ea typeface="Roboto"/>
                  <a:cs typeface="Roboto"/>
                  <a:sym typeface="Roboto"/>
                </a:rPr>
                <a:t>For each person, earning trust means something different.</a:t>
              </a:r>
              <a:endParaRPr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2" name="Google Shape;2172;p219"/>
            <p:cNvSpPr/>
            <p:nvPr/>
          </p:nvSpPr>
          <p:spPr>
            <a:xfrm>
              <a:off x="688175" y="303728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3" name="Google Shape;2173;p219"/>
            <p:cNvSpPr/>
            <p:nvPr/>
          </p:nvSpPr>
          <p:spPr>
            <a:xfrm>
              <a:off x="15699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4" name="Google Shape;2174;p219"/>
            <p:cNvSpPr/>
            <p:nvPr/>
          </p:nvSpPr>
          <p:spPr>
            <a:xfrm>
              <a:off x="23179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5" name="Google Shape;2175;p219"/>
            <p:cNvSpPr/>
            <p:nvPr/>
          </p:nvSpPr>
          <p:spPr>
            <a:xfrm>
              <a:off x="32123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6" name="Google Shape;2176;p219"/>
            <p:cNvSpPr/>
            <p:nvPr/>
          </p:nvSpPr>
          <p:spPr>
            <a:xfrm>
              <a:off x="3995363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7" name="Google Shape;2177;p219"/>
            <p:cNvSpPr/>
            <p:nvPr/>
          </p:nvSpPr>
          <p:spPr>
            <a:xfrm>
              <a:off x="485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8" name="Google Shape;2178;p219"/>
            <p:cNvSpPr/>
            <p:nvPr/>
          </p:nvSpPr>
          <p:spPr>
            <a:xfrm>
              <a:off x="556152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79" name="Google Shape;2179;p219"/>
            <p:cNvSpPr/>
            <p:nvPr/>
          </p:nvSpPr>
          <p:spPr>
            <a:xfrm>
              <a:off x="6091500" y="3018163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0" name="Google Shape;2180;p219"/>
            <p:cNvSpPr/>
            <p:nvPr/>
          </p:nvSpPr>
          <p:spPr>
            <a:xfrm>
              <a:off x="683350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1" name="Google Shape;2181;p219"/>
            <p:cNvSpPr/>
            <p:nvPr/>
          </p:nvSpPr>
          <p:spPr>
            <a:xfrm>
              <a:off x="7695975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82" name="Google Shape;2182;p219"/>
            <p:cNvSpPr/>
            <p:nvPr/>
          </p:nvSpPr>
          <p:spPr>
            <a:xfrm>
              <a:off x="8634650" y="3025838"/>
              <a:ext cx="259200" cy="190500"/>
            </a:xfrm>
            <a:prstGeom prst="wedgeRoundRectCallout">
              <a:avLst>
                <a:gd name="adj1" fmla="val -58106"/>
                <a:gd name="adj2" fmla="val 140000"/>
                <a:gd name="adj3" fmla="val 0"/>
              </a:avLst>
            </a:prstGeom>
            <a:solidFill>
              <a:srgbClr val="FE5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!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20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220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220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2190" name="Google Shape;2190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20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2" name="Google Shape;2192;p220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220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20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20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220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20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2198" name="Google Shape;2198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9" name="Google Shape;2199;p220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0" name="Google Shape;2200;p220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2201" name="Google Shape;2201;p2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220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3" name="Google Shape;2203;p220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20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220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2206" name="Google Shape;2206;p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Google Shape;2207;p220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08" name="Google Shape;2208;p220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20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Trust must be pervasive in the entire system.</a:t>
            </a:r>
            <a:endParaRPr/>
          </a:p>
        </p:txBody>
      </p:sp>
      <p:grpSp>
        <p:nvGrpSpPr>
          <p:cNvPr id="2210" name="Google Shape;2210;p220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2211" name="Google Shape;2211;p2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20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3" name="Google Shape;2213;p220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2214" name="Google Shape;2214;p2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220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6" name="Google Shape;2216;p220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2217" name="Google Shape;2217;p2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8" name="Google Shape;2218;p220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9" name="Google Shape;2219;p220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2220" name="Google Shape;2220;p2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20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2" name="Google Shape;2222;p220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2223" name="Google Shape;2223;p2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4" name="Google Shape;2224;p220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5" name="Google Shape;2225;p220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2226" name="Google Shape;2226;p2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20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8" name="Google Shape;2228;p220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2229" name="Google Shape;2229;p2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220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1" name="Google Shape;2231;p220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2232" name="Google Shape;2232;p2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220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220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2235" name="Google Shape;2235;p2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20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7" name="Google Shape;2237;p220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2238" name="Google Shape;2238;p2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220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220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2241" name="Google Shape;2241;p220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2" name="Google Shape;2242;p220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3" name="Google Shape;2243;p220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2244" name="Google Shape;2244;p2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Google Shape;2245;p220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6" name="Google Shape;2246;p220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2247" name="Google Shape;2247;p220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20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20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0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20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0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20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20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21"/>
          <p:cNvSpPr txBox="1"/>
          <p:nvPr/>
        </p:nvSpPr>
        <p:spPr>
          <a:xfrm>
            <a:off x="383125" y="1998156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Action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Guardrails to mitigate hazard likelihood &amp; severity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221"/>
          <p:cNvSpPr txBox="1"/>
          <p:nvPr/>
        </p:nvSpPr>
        <p:spPr>
          <a:xfrm>
            <a:off x="383125" y="2728025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Explanations</a:t>
            </a: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Communicate risk behaviors &amp; events, i.e. compliance documentation &amp; visualizations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16801" y="206900"/>
            <a:ext cx="8617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Three core components</a:t>
            </a:r>
            <a:endParaRPr sz="3000" b="1" i="0" u="none" strike="noStrike" cap="non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383125" y="1268288"/>
            <a:ext cx="82374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 </a:t>
            </a: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Define hazards and thresholds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95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value with AI takes five steps.</a:t>
            </a:r>
            <a:endParaRPr/>
          </a:p>
        </p:txBody>
      </p:sp>
      <p:sp>
        <p:nvSpPr>
          <p:cNvPr id="1451" name="Google Shape;1451;p195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195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53" name="Google Shape;1453;p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195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5" name="Google Shape;1455;p195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5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195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58" name="Google Shape;1458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95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195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461" name="Google Shape;1461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195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3" name="Google Shape;1463;p195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195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465" name="Google Shape;1465;p1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195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67" name="Google Shape;1467;p195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8" name="Google Shape;1468;p195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469" name="Google Shape;1469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95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1" name="Google Shape;1471;p195"/>
          <p:cNvCxnSpPr/>
          <p:nvPr/>
        </p:nvCxnSpPr>
        <p:spPr>
          <a:xfrm>
            <a:off x="3460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195"/>
          <p:cNvCxnSpPr/>
          <p:nvPr/>
        </p:nvCxnSpPr>
        <p:spPr>
          <a:xfrm>
            <a:off x="215260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195"/>
          <p:cNvCxnSpPr/>
          <p:nvPr/>
        </p:nvCxnSpPr>
        <p:spPr>
          <a:xfrm>
            <a:off x="3959150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195"/>
          <p:cNvCxnSpPr/>
          <p:nvPr/>
        </p:nvCxnSpPr>
        <p:spPr>
          <a:xfrm>
            <a:off x="5765725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195"/>
          <p:cNvCxnSpPr/>
          <p:nvPr/>
        </p:nvCxnSpPr>
        <p:spPr>
          <a:xfrm>
            <a:off x="7572288" y="3488175"/>
            <a:ext cx="10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195"/>
          <p:cNvSpPr txBox="1"/>
          <p:nvPr/>
        </p:nvSpPr>
        <p:spPr>
          <a:xfrm>
            <a:off x="76200" y="3199975"/>
            <a:ext cx="91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Pitfalls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5"/>
          <p:cNvSpPr txBox="1"/>
          <p:nvPr/>
        </p:nvSpPr>
        <p:spPr>
          <a:xfrm>
            <a:off x="1834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“Sprinkle some AI on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195"/>
          <p:cNvSpPr txBox="1"/>
          <p:nvPr/>
        </p:nvSpPr>
        <p:spPr>
          <a:xfrm>
            <a:off x="19900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“Where’s the data?”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195"/>
          <p:cNvSpPr txBox="1"/>
          <p:nvPr/>
        </p:nvSpPr>
        <p:spPr>
          <a:xfrm>
            <a:off x="3880500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“How do we do this?”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195"/>
          <p:cNvSpPr txBox="1"/>
          <p:nvPr/>
        </p:nvSpPr>
        <p:spPr>
          <a:xfrm>
            <a:off x="5603125" y="3691650"/>
            <a:ext cx="1383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“Throw it over the fence at IT.”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195"/>
          <p:cNvSpPr txBox="1"/>
          <p:nvPr/>
        </p:nvSpPr>
        <p:spPr>
          <a:xfrm>
            <a:off x="7409675" y="3691650"/>
            <a:ext cx="138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“Pop champagne we’re done!”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222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222"/>
          <p:cNvGrpSpPr/>
          <p:nvPr/>
        </p:nvGrpSpPr>
        <p:grpSpPr>
          <a:xfrm>
            <a:off x="363016" y="1240150"/>
            <a:ext cx="8732090" cy="373511"/>
            <a:chOff x="88891" y="1240150"/>
            <a:chExt cx="8732090" cy="373511"/>
          </a:xfrm>
        </p:grpSpPr>
        <p:sp>
          <p:nvSpPr>
            <p:cNvPr id="2270" name="Google Shape;2270;p222"/>
            <p:cNvSpPr/>
            <p:nvPr/>
          </p:nvSpPr>
          <p:spPr>
            <a:xfrm>
              <a:off x="8889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2"/>
            <p:cNvSpPr/>
            <p:nvPr/>
          </p:nvSpPr>
          <p:spPr>
            <a:xfrm>
              <a:off x="8683881" y="1476561"/>
              <a:ext cx="137100" cy="137100"/>
            </a:xfrm>
            <a:prstGeom prst="ellipse">
              <a:avLst/>
            </a:prstGeom>
            <a:solidFill>
              <a:srgbClr val="0A0A0C"/>
            </a:solidFill>
            <a:ln w="19050" cap="flat" cmpd="sng">
              <a:solidFill>
                <a:srgbClr val="B4A7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222"/>
            <p:cNvGrpSpPr/>
            <p:nvPr/>
          </p:nvGrpSpPr>
          <p:grpSpPr>
            <a:xfrm>
              <a:off x="231425" y="1535349"/>
              <a:ext cx="8445649" cy="19500"/>
              <a:chOff x="231425" y="3897549"/>
              <a:chExt cx="8445649" cy="19500"/>
            </a:xfrm>
          </p:grpSpPr>
          <p:sp>
            <p:nvSpPr>
              <p:cNvPr id="2273" name="Google Shape;2273;p222"/>
              <p:cNvSpPr/>
              <p:nvPr/>
            </p:nvSpPr>
            <p:spPr>
              <a:xfrm rot="-5400000">
                <a:off x="1086425" y="3043149"/>
                <a:ext cx="18300" cy="1728300"/>
              </a:xfrm>
              <a:prstGeom prst="rect">
                <a:avLst/>
              </a:prstGeom>
              <a:gradFill>
                <a:gsLst>
                  <a:gs pos="0">
                    <a:srgbClr val="FF00FF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22"/>
              <p:cNvSpPr/>
              <p:nvPr/>
            </p:nvSpPr>
            <p:spPr>
              <a:xfrm rot="5400000">
                <a:off x="3085075" y="2732349"/>
                <a:ext cx="19500" cy="23499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FF56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22"/>
              <p:cNvSpPr/>
              <p:nvPr/>
            </p:nvSpPr>
            <p:spPr>
              <a:xfrm rot="-5400000">
                <a:off x="5179074" y="2988399"/>
                <a:ext cx="19200" cy="1837800"/>
              </a:xfrm>
              <a:prstGeom prst="rect">
                <a:avLst/>
              </a:prstGeom>
              <a:gradFill>
                <a:gsLst>
                  <a:gs pos="0">
                    <a:srgbClr val="39B54A"/>
                  </a:gs>
                  <a:gs pos="100000">
                    <a:srgbClr val="00A4E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22"/>
              <p:cNvSpPr/>
              <p:nvPr/>
            </p:nvSpPr>
            <p:spPr>
              <a:xfrm rot="-5400000">
                <a:off x="7382724" y="2622549"/>
                <a:ext cx="19200" cy="2569500"/>
              </a:xfrm>
              <a:prstGeom prst="rect">
                <a:avLst/>
              </a:prstGeom>
              <a:gradFill>
                <a:gsLst>
                  <a:gs pos="0">
                    <a:srgbClr val="00A4E4"/>
                  </a:gs>
                  <a:gs pos="100000">
                    <a:srgbClr val="B4A7D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222"/>
            <p:cNvSpPr/>
            <p:nvPr/>
          </p:nvSpPr>
          <p:spPr>
            <a:xfrm>
              <a:off x="4503450" y="1476561"/>
              <a:ext cx="137100" cy="1371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2"/>
            <p:cNvSpPr txBox="1"/>
            <p:nvPr/>
          </p:nvSpPr>
          <p:spPr>
            <a:xfrm>
              <a:off x="7786975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B4A7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III</a:t>
              </a:r>
              <a:endParaRPr sz="900" b="1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9" name="Google Shape;2279;p222"/>
            <p:cNvSpPr txBox="1"/>
            <p:nvPr/>
          </p:nvSpPr>
          <p:spPr>
            <a:xfrm>
              <a:off x="183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</a:t>
              </a:r>
              <a:endParaRPr sz="900" b="1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0" name="Google Shape;2280;p222"/>
            <p:cNvSpPr txBox="1"/>
            <p:nvPr/>
          </p:nvSpPr>
          <p:spPr>
            <a:xfrm>
              <a:off x="4124250" y="1240150"/>
              <a:ext cx="8955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39B54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Decision Type II</a:t>
              </a:r>
              <a:endParaRPr sz="900" b="1">
                <a:solidFill>
                  <a:srgbClr val="39B54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1" name="Google Shape;2281;p222"/>
          <p:cNvSpPr txBox="1"/>
          <p:nvPr/>
        </p:nvSpPr>
        <p:spPr>
          <a:xfrm rot="-5400000">
            <a:off x="-279537" y="1848663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Size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222"/>
          <p:cNvSpPr txBox="1"/>
          <p:nvPr/>
        </p:nvSpPr>
        <p:spPr>
          <a:xfrm rot="-5400000">
            <a:off x="-279537" y="2771888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222"/>
          <p:cNvSpPr txBox="1"/>
          <p:nvPr/>
        </p:nvSpPr>
        <p:spPr>
          <a:xfrm rot="-5400000">
            <a:off x="-279537" y="3739000"/>
            <a:ext cx="101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 Role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4" name="Google Shape;2284;p222"/>
          <p:cNvCxnSpPr/>
          <p:nvPr/>
        </p:nvCxnSpPr>
        <p:spPr>
          <a:xfrm>
            <a:off x="687600" y="3377400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222"/>
          <p:cNvCxnSpPr/>
          <p:nvPr/>
        </p:nvCxnSpPr>
        <p:spPr>
          <a:xfrm>
            <a:off x="687600" y="2471825"/>
            <a:ext cx="7768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222"/>
          <p:cNvSpPr txBox="1"/>
          <p:nvPr/>
        </p:nvSpPr>
        <p:spPr>
          <a:xfrm>
            <a:off x="515416" y="1842638"/>
            <a:ext cx="13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Loss &lt;$100K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222"/>
          <p:cNvSpPr txBox="1"/>
          <p:nvPr/>
        </p:nvSpPr>
        <p:spPr>
          <a:xfrm>
            <a:off x="515416" y="272450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Probability of a banner ad click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222"/>
          <p:cNvSpPr txBox="1"/>
          <p:nvPr/>
        </p:nvSpPr>
        <p:spPr>
          <a:xfrm>
            <a:off x="515416" y="3606350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Construction, Maintenance &amp; Monitoring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222"/>
          <p:cNvSpPr txBox="1"/>
          <p:nvPr/>
        </p:nvSpPr>
        <p:spPr>
          <a:xfrm>
            <a:off x="3376661" y="184262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$100K &lt; Loss &lt; $1m or Injury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222"/>
          <p:cNvSpPr txBox="1"/>
          <p:nvPr/>
        </p:nvSpPr>
        <p:spPr>
          <a:xfrm>
            <a:off x="3376661" y="2733350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Probability of Mortgage Default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222"/>
          <p:cNvSpPr txBox="1"/>
          <p:nvPr/>
        </p:nvSpPr>
        <p:spPr>
          <a:xfrm>
            <a:off x="3376661" y="3624075"/>
            <a:ext cx="27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Type I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B54A"/>
                </a:solidFill>
                <a:latin typeface="Roboto"/>
                <a:ea typeface="Roboto"/>
                <a:cs typeface="Roboto"/>
                <a:sym typeface="Roboto"/>
              </a:rPr>
              <a:t>Risk Assessment &amp; Mitigation</a:t>
            </a:r>
            <a:endParaRPr sz="1200">
              <a:solidFill>
                <a:srgbClr val="39B5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222"/>
          <p:cNvSpPr txBox="1"/>
          <p:nvPr/>
        </p:nvSpPr>
        <p:spPr>
          <a:xfrm>
            <a:off x="6254323" y="1858075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Loss &gt; $1m or death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3" name="Google Shape;2293;p222"/>
          <p:cNvSpPr txBox="1"/>
          <p:nvPr/>
        </p:nvSpPr>
        <p:spPr>
          <a:xfrm>
            <a:off x="6254323" y="2739963"/>
            <a:ext cx="27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Medical imaging scanning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222"/>
          <p:cNvSpPr txBox="1"/>
          <p:nvPr/>
        </p:nvSpPr>
        <p:spPr>
          <a:xfrm>
            <a:off x="6254323" y="3725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Type I, II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Final Augmented decision outcome</a:t>
            </a:r>
            <a:endParaRPr sz="12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5" name="Google Shape;2295;p222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Understanding: Define hazards, identify risks &amp; plan mitigations.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In all automated decisions, humans are empowered &amp; have a role to play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" y="1076600"/>
            <a:ext cx="3304244" cy="31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223"/>
          <p:cNvSpPr/>
          <p:nvPr/>
        </p:nvSpPr>
        <p:spPr>
          <a:xfrm>
            <a:off x="216800" y="206900"/>
            <a:ext cx="86388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02" name="Google Shape;2302;p223"/>
          <p:cNvSpPr/>
          <p:nvPr/>
        </p:nvSpPr>
        <p:spPr>
          <a:xfrm>
            <a:off x="244175" y="4765975"/>
            <a:ext cx="3491400" cy="37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3" name="Google Shape;2303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325" y="1400575"/>
            <a:ext cx="5049851" cy="31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000" y="2072224"/>
            <a:ext cx="4923001" cy="30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23"/>
          <p:cNvSpPr txBox="1">
            <a:spLocks noGrp="1"/>
          </p:cNvSpPr>
          <p:nvPr>
            <p:ph type="title" idx="4294967295"/>
          </p:nvPr>
        </p:nvSpPr>
        <p:spPr>
          <a:xfrm>
            <a:off x="35375" y="137150"/>
            <a:ext cx="85647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Action: technological guardrails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>
                <a:solidFill>
                  <a:srgbClr val="666666"/>
                </a:solidFill>
              </a:rPr>
              <a:t>The right tools can assist in carrying out the identification and mitigation of those risks.  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0" name="Google Shape;2330;p226" descr="A picture containing st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844" b="9658"/>
          <a:stretch/>
        </p:blipFill>
        <p:spPr>
          <a:xfrm>
            <a:off x="0" y="364950"/>
            <a:ext cx="9144002" cy="434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226"/>
          <p:cNvSpPr txBox="1"/>
          <p:nvPr/>
        </p:nvSpPr>
        <p:spPr>
          <a:xfrm>
            <a:off x="65175" y="2928025"/>
            <a:ext cx="27627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Integrating project planning, and risk mitigation management into AI decision systems is foundational.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2" name="Google Shape;2332;p226"/>
          <p:cNvSpPr txBox="1"/>
          <p:nvPr/>
        </p:nvSpPr>
        <p:spPr>
          <a:xfrm>
            <a:off x="3151625" y="3584875"/>
            <a:ext cx="28755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Humans create, maintain &amp; govern AI systems in addition to being affected by AI outcomes.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226"/>
          <p:cNvSpPr txBox="1"/>
          <p:nvPr/>
        </p:nvSpPr>
        <p:spPr>
          <a:xfrm>
            <a:off x="6350875" y="2924925"/>
            <a:ext cx="2762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systemic platform approach ensures auditability, scalability and consistency. </a:t>
            </a:r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226" descr="channels-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212" y="1463972"/>
            <a:ext cx="1199140" cy="129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26"/>
          <p:cNvSpPr txBox="1"/>
          <p:nvPr/>
        </p:nvSpPr>
        <p:spPr>
          <a:xfrm>
            <a:off x="548175" y="2562895"/>
            <a:ext cx="1796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&amp; Processes</a:t>
            </a:r>
            <a:r>
              <a:rPr lang="en"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226"/>
          <p:cNvSpPr txBox="1"/>
          <p:nvPr/>
        </p:nvSpPr>
        <p:spPr>
          <a:xfrm>
            <a:off x="3405002" y="2954419"/>
            <a:ext cx="19929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Innovators, Creators, Operators &amp; Consumers 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226"/>
          <p:cNvSpPr txBox="1"/>
          <p:nvPr/>
        </p:nvSpPr>
        <p:spPr>
          <a:xfrm>
            <a:off x="6405479" y="2576095"/>
            <a:ext cx="2125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sz="11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226"/>
          <p:cNvSpPr/>
          <p:nvPr/>
        </p:nvSpPr>
        <p:spPr>
          <a:xfrm>
            <a:off x="1126367" y="1643234"/>
            <a:ext cx="640200" cy="6402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226"/>
          <p:cNvSpPr/>
          <p:nvPr/>
        </p:nvSpPr>
        <p:spPr>
          <a:xfrm>
            <a:off x="7074010" y="1594522"/>
            <a:ext cx="684600" cy="684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674E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226"/>
          <p:cNvSpPr txBox="1">
            <a:spLocks noGrp="1"/>
          </p:cNvSpPr>
          <p:nvPr>
            <p:ph type="title"/>
          </p:nvPr>
        </p:nvSpPr>
        <p:spPr>
          <a:xfrm>
            <a:off x="73425" y="137150"/>
            <a:ext cx="8887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solidFill>
                  <a:schemeClr val="lt1"/>
                </a:solidFill>
              </a:rPr>
              <a:t>Trusted AI requires people, process &amp; technology.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44" name="Google Shape;2344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975" y="1779181"/>
            <a:ext cx="375000" cy="3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749" y="1745961"/>
            <a:ext cx="375006" cy="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6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6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8" name="Google Shape;1488;p196"/>
          <p:cNvGrpSpPr/>
          <p:nvPr/>
        </p:nvGrpSpPr>
        <p:grpSpPr>
          <a:xfrm>
            <a:off x="7409688" y="1250358"/>
            <a:ext cx="1383000" cy="1240658"/>
            <a:chOff x="7409688" y="1936158"/>
            <a:chExt cx="1383000" cy="1240658"/>
          </a:xfrm>
        </p:grpSpPr>
        <p:pic>
          <p:nvPicPr>
            <p:cNvPr id="1489" name="Google Shape;1489;p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196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91" name="Google Shape;1491;p196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6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96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6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6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1496;p196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497" name="Google Shape;1497;p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196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9" name="Google Shape;1499;p196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00" name="Google Shape;1500;p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196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2" name="Google Shape;1502;p196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6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196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05" name="Google Shape;1505;p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196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07" name="Google Shape;1507;p196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6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multiple stakeholders along this journey.</a:t>
            </a:r>
            <a:endParaRPr/>
          </a:p>
        </p:txBody>
      </p:sp>
      <p:grpSp>
        <p:nvGrpSpPr>
          <p:cNvPr id="1509" name="Google Shape;1509;p196"/>
          <p:cNvGrpSpPr/>
          <p:nvPr/>
        </p:nvGrpSpPr>
        <p:grpSpPr>
          <a:xfrm>
            <a:off x="5603122" y="1250358"/>
            <a:ext cx="1383000" cy="1248609"/>
            <a:chOff x="5407313" y="1936158"/>
            <a:chExt cx="1383000" cy="1248609"/>
          </a:xfrm>
        </p:grpSpPr>
        <p:pic>
          <p:nvPicPr>
            <p:cNvPr id="1510" name="Google Shape;1510;p19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196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2" name="Google Shape;1512;p196"/>
          <p:cNvGrpSpPr/>
          <p:nvPr/>
        </p:nvGrpSpPr>
        <p:grpSpPr>
          <a:xfrm>
            <a:off x="1105730" y="3263740"/>
            <a:ext cx="516900" cy="492075"/>
            <a:chOff x="709262" y="3263740"/>
            <a:chExt cx="516900" cy="492075"/>
          </a:xfrm>
        </p:grpSpPr>
        <p:pic>
          <p:nvPicPr>
            <p:cNvPr id="1513" name="Google Shape;1513;p1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137" y="3263740"/>
              <a:ext cx="369149" cy="35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96"/>
            <p:cNvSpPr/>
            <p:nvPr/>
          </p:nvSpPr>
          <p:spPr>
            <a:xfrm>
              <a:off x="70926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</a:t>
              </a: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5" name="Google Shape;1515;p196"/>
          <p:cNvGrpSpPr/>
          <p:nvPr/>
        </p:nvGrpSpPr>
        <p:grpSpPr>
          <a:xfrm>
            <a:off x="1930746" y="3309920"/>
            <a:ext cx="516900" cy="445895"/>
            <a:chOff x="1839412" y="3309920"/>
            <a:chExt cx="516900" cy="445895"/>
          </a:xfrm>
        </p:grpSpPr>
        <p:pic>
          <p:nvPicPr>
            <p:cNvPr id="1516" name="Google Shape;1516;p19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68277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96"/>
            <p:cNvSpPr/>
            <p:nvPr/>
          </p:nvSpPr>
          <p:spPr>
            <a:xfrm>
              <a:off x="1839412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Analysts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196"/>
          <p:cNvGrpSpPr/>
          <p:nvPr/>
        </p:nvGrpSpPr>
        <p:grpSpPr>
          <a:xfrm>
            <a:off x="3608076" y="3305564"/>
            <a:ext cx="459600" cy="450251"/>
            <a:chOff x="3512336" y="3305564"/>
            <a:chExt cx="459600" cy="450251"/>
          </a:xfrm>
        </p:grpSpPr>
        <p:pic>
          <p:nvPicPr>
            <p:cNvPr id="1519" name="Google Shape;1519;p19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08186" y="3305564"/>
              <a:ext cx="267901" cy="2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96"/>
            <p:cNvSpPr/>
            <p:nvPr/>
          </p:nvSpPr>
          <p:spPr>
            <a:xfrm>
              <a:off x="3512336" y="3618415"/>
              <a:ext cx="4596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Scientists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1" name="Google Shape;1521;p196"/>
          <p:cNvGrpSpPr/>
          <p:nvPr/>
        </p:nvGrpSpPr>
        <p:grpSpPr>
          <a:xfrm>
            <a:off x="2755761" y="3310333"/>
            <a:ext cx="544200" cy="445482"/>
            <a:chOff x="2409404" y="3310333"/>
            <a:chExt cx="544200" cy="445482"/>
          </a:xfrm>
        </p:grpSpPr>
        <p:pic>
          <p:nvPicPr>
            <p:cNvPr id="1522" name="Google Shape;1522;p19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2335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Google Shape;1523;p196"/>
            <p:cNvSpPr/>
            <p:nvPr/>
          </p:nvSpPr>
          <p:spPr>
            <a:xfrm>
              <a:off x="2409404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Engineers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4" name="Google Shape;1524;p196"/>
          <p:cNvGrpSpPr/>
          <p:nvPr/>
        </p:nvGrpSpPr>
        <p:grpSpPr>
          <a:xfrm>
            <a:off x="4375792" y="3309920"/>
            <a:ext cx="572400" cy="445895"/>
            <a:chOff x="4201850" y="3309920"/>
            <a:chExt cx="572400" cy="445895"/>
          </a:xfrm>
        </p:grpSpPr>
        <p:pic>
          <p:nvPicPr>
            <p:cNvPr id="1525" name="Google Shape;1525;p19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8466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196"/>
            <p:cNvSpPr/>
            <p:nvPr/>
          </p:nvSpPr>
          <p:spPr>
            <a:xfrm>
              <a:off x="4201850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7" name="Google Shape;1527;p196"/>
          <p:cNvGrpSpPr/>
          <p:nvPr/>
        </p:nvGrpSpPr>
        <p:grpSpPr>
          <a:xfrm>
            <a:off x="5256307" y="3310333"/>
            <a:ext cx="267900" cy="445482"/>
            <a:chOff x="5672941" y="3310333"/>
            <a:chExt cx="267900" cy="445482"/>
          </a:xfrm>
        </p:grpSpPr>
        <p:pic>
          <p:nvPicPr>
            <p:cNvPr id="1528" name="Google Shape;1528;p19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677722" y="3310333"/>
              <a:ext cx="258338" cy="257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p196"/>
            <p:cNvSpPr/>
            <p:nvPr/>
          </p:nvSpPr>
          <p:spPr>
            <a:xfrm>
              <a:off x="5672941" y="3618415"/>
              <a:ext cx="26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 Ops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0" name="Google Shape;1530;p196"/>
          <p:cNvGrpSpPr/>
          <p:nvPr/>
        </p:nvGrpSpPr>
        <p:grpSpPr>
          <a:xfrm>
            <a:off x="5832323" y="3309920"/>
            <a:ext cx="259169" cy="445895"/>
            <a:chOff x="6080968" y="3309920"/>
            <a:chExt cx="259169" cy="445895"/>
          </a:xfrm>
        </p:grpSpPr>
        <p:pic>
          <p:nvPicPr>
            <p:cNvPr id="1531" name="Google Shape;1531;p19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80968" y="3309920"/>
              <a:ext cx="259169" cy="258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96"/>
            <p:cNvSpPr/>
            <p:nvPr/>
          </p:nvSpPr>
          <p:spPr>
            <a:xfrm>
              <a:off x="6106603" y="3618415"/>
              <a:ext cx="207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3" name="Google Shape;1533;p196"/>
          <p:cNvGrpSpPr/>
          <p:nvPr/>
        </p:nvGrpSpPr>
        <p:grpSpPr>
          <a:xfrm>
            <a:off x="8132438" y="3309919"/>
            <a:ext cx="572400" cy="445896"/>
            <a:chOff x="8132438" y="3309919"/>
            <a:chExt cx="572400" cy="445896"/>
          </a:xfrm>
        </p:grpSpPr>
        <p:pic>
          <p:nvPicPr>
            <p:cNvPr id="1534" name="Google Shape;1534;p19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89467" y="3309919"/>
              <a:ext cx="258340" cy="25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196"/>
            <p:cNvSpPr/>
            <p:nvPr/>
          </p:nvSpPr>
          <p:spPr>
            <a:xfrm>
              <a:off x="813243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Risk and Compliance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6" name="Google Shape;1536;p196"/>
          <p:cNvGrpSpPr/>
          <p:nvPr/>
        </p:nvGrpSpPr>
        <p:grpSpPr>
          <a:xfrm>
            <a:off x="280715" y="3309505"/>
            <a:ext cx="516900" cy="446310"/>
            <a:chOff x="128315" y="3309505"/>
            <a:chExt cx="516900" cy="446310"/>
          </a:xfrm>
        </p:grpSpPr>
        <p:pic>
          <p:nvPicPr>
            <p:cNvPr id="1537" name="Google Shape;1537;p19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57204" y="3309505"/>
              <a:ext cx="259122" cy="25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196"/>
            <p:cNvSpPr/>
            <p:nvPr/>
          </p:nvSpPr>
          <p:spPr>
            <a:xfrm>
              <a:off x="128315" y="3618415"/>
              <a:ext cx="5169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Senior Executives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9" name="Google Shape;1539;p196"/>
          <p:cNvGrpSpPr/>
          <p:nvPr/>
        </p:nvGrpSpPr>
        <p:grpSpPr>
          <a:xfrm>
            <a:off x="6399607" y="3309919"/>
            <a:ext cx="544200" cy="445896"/>
            <a:chOff x="6488775" y="3309919"/>
            <a:chExt cx="544200" cy="445896"/>
          </a:xfrm>
        </p:grpSpPr>
        <p:pic>
          <p:nvPicPr>
            <p:cNvPr id="1540" name="Google Shape;1540;p19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31314" y="3309919"/>
              <a:ext cx="259122" cy="2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196"/>
            <p:cNvSpPr/>
            <p:nvPr/>
          </p:nvSpPr>
          <p:spPr>
            <a:xfrm>
              <a:off x="6488775" y="3618415"/>
              <a:ext cx="5442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Users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2" name="Google Shape;1542;p196"/>
          <p:cNvGrpSpPr/>
          <p:nvPr/>
        </p:nvGrpSpPr>
        <p:grpSpPr>
          <a:xfrm>
            <a:off x="7251922" y="3297502"/>
            <a:ext cx="572400" cy="458313"/>
            <a:chOff x="7267788" y="3297502"/>
            <a:chExt cx="572400" cy="458313"/>
          </a:xfrm>
        </p:grpSpPr>
        <p:pic>
          <p:nvPicPr>
            <p:cNvPr id="1543" name="Google Shape;1543;p19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12400" y="3297502"/>
              <a:ext cx="283175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196"/>
            <p:cNvSpPr/>
            <p:nvPr/>
          </p:nvSpPr>
          <p:spPr>
            <a:xfrm>
              <a:off x="7267788" y="3618415"/>
              <a:ext cx="572400" cy="1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</a:t>
              </a:r>
              <a:endParaRPr sz="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5" name="Google Shape;1545;p196"/>
          <p:cNvGrpSpPr/>
          <p:nvPr/>
        </p:nvGrpSpPr>
        <p:grpSpPr>
          <a:xfrm>
            <a:off x="204525" y="3897549"/>
            <a:ext cx="8510580" cy="426601"/>
            <a:chOff x="204525" y="3897549"/>
            <a:chExt cx="8510580" cy="426601"/>
          </a:xfrm>
        </p:grpSpPr>
        <p:sp>
          <p:nvSpPr>
            <p:cNvPr id="1546" name="Google Shape;1546;p196"/>
            <p:cNvSpPr txBox="1"/>
            <p:nvPr/>
          </p:nvSpPr>
          <p:spPr>
            <a:xfrm>
              <a:off x="2668385" y="3991450"/>
              <a:ext cx="1308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CREATORS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6"/>
            <p:cNvSpPr txBox="1"/>
            <p:nvPr/>
          </p:nvSpPr>
          <p:spPr>
            <a:xfrm>
              <a:off x="4895245" y="3991450"/>
              <a:ext cx="14697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OPERATORS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6"/>
            <p:cNvSpPr txBox="1"/>
            <p:nvPr/>
          </p:nvSpPr>
          <p:spPr>
            <a:xfrm>
              <a:off x="7283505" y="3991450"/>
              <a:ext cx="14316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CONSUMERS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6"/>
            <p:cNvSpPr/>
            <p:nvPr/>
          </p:nvSpPr>
          <p:spPr>
            <a:xfrm rot="-5400000">
              <a:off x="1086425" y="3043149"/>
              <a:ext cx="18300" cy="1728300"/>
            </a:xfrm>
            <a:prstGeom prst="rect">
              <a:avLst/>
            </a:prstGeom>
            <a:gradFill>
              <a:gsLst>
                <a:gs pos="0">
                  <a:srgbClr val="FF00FF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6"/>
            <p:cNvSpPr txBox="1"/>
            <p:nvPr/>
          </p:nvSpPr>
          <p:spPr>
            <a:xfrm>
              <a:off x="204525" y="3991450"/>
              <a:ext cx="15453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AI </a:t>
              </a:r>
              <a:r>
                <a:rPr lang="en" sz="13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INNOVATORS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6"/>
            <p:cNvSpPr/>
            <p:nvPr/>
          </p:nvSpPr>
          <p:spPr>
            <a:xfrm rot="5400000">
              <a:off x="3085075" y="2732349"/>
              <a:ext cx="19500" cy="23499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FF56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6"/>
            <p:cNvSpPr/>
            <p:nvPr/>
          </p:nvSpPr>
          <p:spPr>
            <a:xfrm rot="-5400000">
              <a:off x="5179074" y="2988399"/>
              <a:ext cx="19200" cy="1837800"/>
            </a:xfrm>
            <a:prstGeom prst="rect">
              <a:avLst/>
            </a:prstGeom>
            <a:gradFill>
              <a:gsLst>
                <a:gs pos="0">
                  <a:srgbClr val="39B54A"/>
                </a:gs>
                <a:gs pos="100000">
                  <a:srgbClr val="00A4E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6"/>
            <p:cNvSpPr/>
            <p:nvPr/>
          </p:nvSpPr>
          <p:spPr>
            <a:xfrm rot="-5400000">
              <a:off x="7382724" y="2622549"/>
              <a:ext cx="19200" cy="2569500"/>
            </a:xfrm>
            <a:prstGeom prst="rect">
              <a:avLst/>
            </a:prstGeom>
            <a:gradFill>
              <a:gsLst>
                <a:gs pos="0">
                  <a:srgbClr val="00A4E4"/>
                </a:gs>
                <a:gs pos="100000">
                  <a:srgbClr val="B4A7D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97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 of an AI Workflow.</a:t>
            </a:r>
            <a:endParaRPr/>
          </a:p>
        </p:txBody>
      </p:sp>
      <p:sp>
        <p:nvSpPr>
          <p:cNvPr id="1559" name="Google Shape;1559;p197"/>
          <p:cNvSpPr/>
          <p:nvPr/>
        </p:nvSpPr>
        <p:spPr>
          <a:xfrm>
            <a:off x="675046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7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197"/>
          <p:cNvGrpSpPr/>
          <p:nvPr/>
        </p:nvGrpSpPr>
        <p:grpSpPr>
          <a:xfrm>
            <a:off x="7409719" y="1250358"/>
            <a:ext cx="1383000" cy="1240658"/>
            <a:chOff x="7409688" y="1936158"/>
            <a:chExt cx="1383000" cy="1240658"/>
          </a:xfrm>
        </p:grpSpPr>
        <p:pic>
          <p:nvPicPr>
            <p:cNvPr id="1562" name="Google Shape;1562;p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75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97"/>
            <p:cNvSpPr txBox="1"/>
            <p:nvPr/>
          </p:nvSpPr>
          <p:spPr>
            <a:xfrm>
              <a:off x="7409688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Continuous Monitoring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64" name="Google Shape;1564;p197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7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97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7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7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97"/>
          <p:cNvGrpSpPr/>
          <p:nvPr/>
        </p:nvGrpSpPr>
        <p:grpSpPr>
          <a:xfrm>
            <a:off x="3796556" y="1250358"/>
            <a:ext cx="1383000" cy="1232708"/>
            <a:chOff x="3880500" y="1936158"/>
            <a:chExt cx="1383000" cy="1232708"/>
          </a:xfrm>
        </p:grpSpPr>
        <p:pic>
          <p:nvPicPr>
            <p:cNvPr id="1570" name="Google Shape;1570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197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2" name="Google Shape;1572;p197"/>
          <p:cNvGrpSpPr/>
          <p:nvPr/>
        </p:nvGrpSpPr>
        <p:grpSpPr>
          <a:xfrm>
            <a:off x="183425" y="1250358"/>
            <a:ext cx="1383000" cy="1187058"/>
            <a:chOff x="183425" y="1936158"/>
            <a:chExt cx="1383000" cy="1187058"/>
          </a:xfrm>
        </p:grpSpPr>
        <p:pic>
          <p:nvPicPr>
            <p:cNvPr id="1573" name="Google Shape;1573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125" y="2323591"/>
              <a:ext cx="799625" cy="79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Google Shape;1574;p197"/>
            <p:cNvSpPr txBox="1"/>
            <p:nvPr/>
          </p:nvSpPr>
          <p:spPr>
            <a:xfrm>
              <a:off x="183425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Business Strategy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5" name="Google Shape;1575;p197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7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97"/>
          <p:cNvGrpSpPr/>
          <p:nvPr/>
        </p:nvGrpSpPr>
        <p:grpSpPr>
          <a:xfrm>
            <a:off x="1989991" y="1250358"/>
            <a:ext cx="1383000" cy="1240658"/>
            <a:chOff x="2027263" y="1936158"/>
            <a:chExt cx="1383000" cy="1240658"/>
          </a:xfrm>
        </p:grpSpPr>
        <p:pic>
          <p:nvPicPr>
            <p:cNvPr id="1578" name="Google Shape;1578;p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5350" y="2269991"/>
              <a:ext cx="906825" cy="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197"/>
            <p:cNvSpPr txBox="1"/>
            <p:nvPr/>
          </p:nvSpPr>
          <p:spPr>
            <a:xfrm>
              <a:off x="202726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Collect Data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0" name="Google Shape;1580;p197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97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582" name="Google Shape;1582;p1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197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4" name="Google Shape;1584;p197"/>
          <p:cNvSpPr/>
          <p:nvPr/>
        </p:nvSpPr>
        <p:spPr>
          <a:xfrm>
            <a:off x="5525" y="3703013"/>
            <a:ext cx="1738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 how many ice cream cones we will sell each day.”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5" name="Google Shape;1585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63" y="3289409"/>
            <a:ext cx="346127" cy="34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97"/>
          <p:cNvGrpSpPr/>
          <p:nvPr/>
        </p:nvGrpSpPr>
        <p:grpSpPr>
          <a:xfrm>
            <a:off x="2056625" y="3241222"/>
            <a:ext cx="1249725" cy="444600"/>
            <a:chOff x="2233750" y="3231550"/>
            <a:chExt cx="1249725" cy="444600"/>
          </a:xfrm>
        </p:grpSpPr>
        <p:pic>
          <p:nvPicPr>
            <p:cNvPr id="1587" name="Google Shape;1587;p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337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1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855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1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37350" y="3280788"/>
              <a:ext cx="346125" cy="346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0" name="Google Shape;1590;p197"/>
            <p:cNvCxnSpPr/>
            <p:nvPr/>
          </p:nvCxnSpPr>
          <p:spPr>
            <a:xfrm>
              <a:off x="263172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  <p:cxnSp>
          <p:nvCxnSpPr>
            <p:cNvPr id="1591" name="Google Shape;1591;p197"/>
            <p:cNvCxnSpPr/>
            <p:nvPr/>
          </p:nvCxnSpPr>
          <p:spPr>
            <a:xfrm>
              <a:off x="3031675" y="3231550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7D96A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7D96AC">
                  <a:alpha val="50000"/>
                </a:srgbClr>
              </a:outerShdw>
            </a:effectLst>
          </p:spPr>
        </p:cxnSp>
      </p:grpSp>
      <p:sp>
        <p:nvSpPr>
          <p:cNvPr id="1592" name="Google Shape;1592;p197"/>
          <p:cNvSpPr/>
          <p:nvPr/>
        </p:nvSpPr>
        <p:spPr>
          <a:xfrm>
            <a:off x="1846438" y="3703013"/>
            <a:ext cx="167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“Get historical price, temperature  &amp; seasonal data”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1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4987" y="3284386"/>
            <a:ext cx="346127" cy="358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97"/>
          <p:cNvSpPr/>
          <p:nvPr/>
        </p:nvSpPr>
        <p:spPr>
          <a:xfrm>
            <a:off x="3953125" y="3703013"/>
            <a:ext cx="1069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“Use machine learning!”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197"/>
          <p:cNvSpPr/>
          <p:nvPr/>
        </p:nvSpPr>
        <p:spPr>
          <a:xfrm>
            <a:off x="5634500" y="3703025"/>
            <a:ext cx="1194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“Predictions are sent to our suppliers”</a:t>
            </a:r>
            <a:endParaRPr sz="9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6" name="Google Shape;1596;p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1561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8156" y="3290459"/>
            <a:ext cx="346125" cy="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97"/>
          <p:cNvSpPr/>
          <p:nvPr/>
        </p:nvSpPr>
        <p:spPr>
          <a:xfrm>
            <a:off x="7443919" y="3703013"/>
            <a:ext cx="1314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“We are partially closed due to the pandemic”</a:t>
            </a:r>
            <a:endParaRPr sz="9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8"/>
          <p:cNvSpPr txBox="1">
            <a:spLocks noGrp="1"/>
          </p:cNvSpPr>
          <p:nvPr>
            <p:ph type="body" idx="1"/>
          </p:nvPr>
        </p:nvSpPr>
        <p:spPr>
          <a:xfrm>
            <a:off x="3886200" y="2125025"/>
            <a:ext cx="4600200" cy="893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AI Process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could it go wrong?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Building Trust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99"/>
          <p:cNvPicPr preferRelativeResize="0"/>
          <p:nvPr/>
        </p:nvPicPr>
        <p:blipFill rotWithShape="1">
          <a:blip r:embed="rId3">
            <a:alphaModFix amt="50000"/>
          </a:blip>
          <a:srcRect r="15390"/>
          <a:stretch/>
        </p:blipFill>
        <p:spPr>
          <a:xfrm>
            <a:off x="1890600" y="0"/>
            <a:ext cx="725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99"/>
          <p:cNvSpPr/>
          <p:nvPr/>
        </p:nvSpPr>
        <p:spPr>
          <a:xfrm>
            <a:off x="0" y="-25"/>
            <a:ext cx="3827400" cy="5143500"/>
          </a:xfrm>
          <a:prstGeom prst="rect">
            <a:avLst/>
          </a:prstGeom>
          <a:gradFill>
            <a:gsLst>
              <a:gs pos="0">
                <a:srgbClr val="434343"/>
              </a:gs>
              <a:gs pos="57000">
                <a:srgbClr val="999999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99"/>
          <p:cNvSpPr txBox="1">
            <a:spLocks noGrp="1"/>
          </p:cNvSpPr>
          <p:nvPr>
            <p:ph type="body" idx="4294967295"/>
          </p:nvPr>
        </p:nvSpPr>
        <p:spPr>
          <a:xfrm>
            <a:off x="98099" y="1634100"/>
            <a:ext cx="3917309" cy="187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200" dirty="0">
                <a:latin typeface="Impact"/>
                <a:ea typeface="Impact"/>
                <a:cs typeface="Impact"/>
                <a:sym typeface="Impact"/>
              </a:rPr>
              <a:t>Welcome to the dark side of data science</a:t>
            </a:r>
            <a:endParaRPr sz="42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00"/>
          <p:cNvSpPr txBox="1">
            <a:spLocks noGrp="1"/>
          </p:cNvSpPr>
          <p:nvPr>
            <p:ph type="title"/>
          </p:nvPr>
        </p:nvSpPr>
        <p:spPr>
          <a:xfrm>
            <a:off x="113200" y="60950"/>
            <a:ext cx="8355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Fundamentally AI understanding is probabilistic.</a:t>
            </a:r>
            <a:endParaRPr sz="2800"/>
          </a:p>
        </p:txBody>
      </p:sp>
      <p:sp>
        <p:nvSpPr>
          <p:cNvPr id="1616" name="Google Shape;1616;p200"/>
          <p:cNvSpPr txBox="1">
            <a:spLocks noGrp="1"/>
          </p:cNvSpPr>
          <p:nvPr>
            <p:ph type="body" idx="1"/>
          </p:nvPr>
        </p:nvSpPr>
        <p:spPr>
          <a:xfrm>
            <a:off x="228600" y="1234450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5E22"/>
                </a:solidFill>
              </a:rPr>
              <a:t>If you build a calculator it will </a:t>
            </a:r>
            <a:r>
              <a:rPr lang="en" i="1">
                <a:solidFill>
                  <a:srgbClr val="FE5E22"/>
                </a:solidFill>
              </a:rPr>
              <a:t>always</a:t>
            </a:r>
            <a:r>
              <a:rPr lang="en">
                <a:solidFill>
                  <a:srgbClr val="FE5E22"/>
                </a:solidFill>
              </a:rPr>
              <a:t> be correct.</a:t>
            </a:r>
            <a:endParaRPr>
              <a:solidFill>
                <a:srgbClr val="FE5E22"/>
              </a:solidFill>
            </a:endParaRPr>
          </a:p>
        </p:txBody>
      </p:sp>
      <p:sp>
        <p:nvSpPr>
          <p:cNvPr id="1617" name="Google Shape;1617;p200"/>
          <p:cNvSpPr txBox="1">
            <a:spLocks noGrp="1"/>
          </p:cNvSpPr>
          <p:nvPr>
            <p:ph type="body" idx="2"/>
          </p:nvPr>
        </p:nvSpPr>
        <p:spPr>
          <a:xfrm>
            <a:off x="4258225" y="1282075"/>
            <a:ext cx="3820800" cy="168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4E4"/>
                </a:solidFill>
              </a:rPr>
              <a:t>If you build a model it will be wrong </a:t>
            </a:r>
            <a:r>
              <a:rPr lang="en" i="1">
                <a:solidFill>
                  <a:srgbClr val="00A4E4"/>
                </a:solidFill>
              </a:rPr>
              <a:t>immediately</a:t>
            </a:r>
            <a:r>
              <a:rPr lang="en">
                <a:solidFill>
                  <a:srgbClr val="00A4E4"/>
                </a:solidFill>
              </a:rPr>
              <a:t>.</a:t>
            </a:r>
            <a:endParaRPr>
              <a:solidFill>
                <a:srgbClr val="00A4E4"/>
              </a:solidFill>
            </a:endParaRPr>
          </a:p>
        </p:txBody>
      </p:sp>
      <p:cxnSp>
        <p:nvCxnSpPr>
          <p:cNvPr id="1618" name="Google Shape;1618;p200"/>
          <p:cNvCxnSpPr/>
          <p:nvPr/>
        </p:nvCxnSpPr>
        <p:spPr>
          <a:xfrm>
            <a:off x="285750" y="1051625"/>
            <a:ext cx="3781500" cy="0"/>
          </a:xfrm>
          <a:prstGeom prst="straightConnector1">
            <a:avLst/>
          </a:prstGeom>
          <a:noFill/>
          <a:ln w="9525" cap="flat" cmpd="sng">
            <a:solidFill>
              <a:srgbClr val="FF56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9" name="Google Shape;1619;p200"/>
          <p:cNvSpPr txBox="1"/>
          <p:nvPr/>
        </p:nvSpPr>
        <p:spPr>
          <a:xfrm>
            <a:off x="1544700" y="966275"/>
            <a:ext cx="12636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Deterministic</a:t>
            </a:r>
            <a:endParaRPr sz="1300" b="1">
              <a:solidFill>
                <a:srgbClr val="FF5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0" name="Google Shape;1620;p200"/>
          <p:cNvCxnSpPr/>
          <p:nvPr/>
        </p:nvCxnSpPr>
        <p:spPr>
          <a:xfrm>
            <a:off x="4305300" y="1051625"/>
            <a:ext cx="3819600" cy="0"/>
          </a:xfrm>
          <a:prstGeom prst="straightConnector1">
            <a:avLst/>
          </a:prstGeom>
          <a:noFill/>
          <a:ln w="9525" cap="flat" cmpd="sng">
            <a:solidFill>
              <a:srgbClr val="2D8F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200"/>
          <p:cNvSpPr txBox="1"/>
          <p:nvPr/>
        </p:nvSpPr>
        <p:spPr>
          <a:xfrm>
            <a:off x="5607450" y="966275"/>
            <a:ext cx="1215300" cy="1707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Probabilistic</a:t>
            </a:r>
            <a:endParaRPr sz="1300" b="1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200"/>
          <p:cNvSpPr txBox="1"/>
          <p:nvPr/>
        </p:nvSpPr>
        <p:spPr>
          <a:xfrm>
            <a:off x="285750" y="2847975"/>
            <a:ext cx="376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E5E22"/>
                </a:solidFill>
                <a:latin typeface="Roboto"/>
                <a:ea typeface="Roboto"/>
                <a:cs typeface="Roboto"/>
                <a:sym typeface="Roboto"/>
              </a:rPr>
              <a:t>2 + 2 = 4</a:t>
            </a:r>
            <a:endParaRPr sz="2400">
              <a:solidFill>
                <a:srgbClr val="FE5E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200"/>
          <p:cNvSpPr txBox="1"/>
          <p:nvPr/>
        </p:nvSpPr>
        <p:spPr>
          <a:xfrm>
            <a:off x="4333350" y="2847975"/>
            <a:ext cx="3763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A4E4"/>
                </a:solidFill>
                <a:latin typeface="Roboto"/>
                <a:ea typeface="Roboto"/>
                <a:cs typeface="Roboto"/>
                <a:sym typeface="Roboto"/>
              </a:rPr>
              <a:t>2 + 2 = 99.99% Probability of 4</a:t>
            </a:r>
            <a:endParaRPr sz="2100">
              <a:solidFill>
                <a:srgbClr val="00A4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200"/>
          <p:cNvSpPr/>
          <p:nvPr/>
        </p:nvSpPr>
        <p:spPr>
          <a:xfrm>
            <a:off x="-123826" y="4104975"/>
            <a:ext cx="9410700" cy="5462100"/>
          </a:xfrm>
          <a:prstGeom prst="ellipse">
            <a:avLst/>
          </a:prstGeom>
          <a:gradFill>
            <a:gsLst>
              <a:gs pos="0">
                <a:srgbClr val="00A4E4">
                  <a:alpha val="44313"/>
                </a:srgbClr>
              </a:gs>
              <a:gs pos="16000">
                <a:srgbClr val="00A4E4">
                  <a:alpha val="44313"/>
                </a:srgbClr>
              </a:gs>
              <a:gs pos="80000">
                <a:srgbClr val="00A4E4">
                  <a:alpha val="0"/>
                </a:srgbClr>
              </a:gs>
              <a:gs pos="100000">
                <a:srgbClr val="00A4E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00"/>
          <p:cNvSpPr txBox="1"/>
          <p:nvPr/>
        </p:nvSpPr>
        <p:spPr>
          <a:xfrm>
            <a:off x="2464175" y="4491224"/>
            <a:ext cx="4176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complex problems are not deterministic. 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world isn’t B/W.</a:t>
            </a:r>
            <a:endParaRPr sz="1200" b="0" i="1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200"/>
          <p:cNvSpPr/>
          <p:nvPr/>
        </p:nvSpPr>
        <p:spPr>
          <a:xfrm>
            <a:off x="2489576" y="4240074"/>
            <a:ext cx="4063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bother?</a:t>
            </a: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01"/>
          <p:cNvSpPr txBox="1">
            <a:spLocks noGrp="1"/>
          </p:cNvSpPr>
          <p:nvPr>
            <p:ph type="title"/>
          </p:nvPr>
        </p:nvSpPr>
        <p:spPr>
          <a:xfrm>
            <a:off x="225825" y="137160"/>
            <a:ext cx="7689600" cy="594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a model into production.</a:t>
            </a:r>
            <a:endParaRPr/>
          </a:p>
        </p:txBody>
      </p:sp>
      <p:sp>
        <p:nvSpPr>
          <p:cNvPr id="1632" name="Google Shape;1632;p201"/>
          <p:cNvSpPr/>
          <p:nvPr/>
        </p:nvSpPr>
        <p:spPr>
          <a:xfrm>
            <a:off x="7645325" y="1634050"/>
            <a:ext cx="911700" cy="7176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01"/>
          <p:cNvSpPr/>
          <p:nvPr/>
        </p:nvSpPr>
        <p:spPr>
          <a:xfrm>
            <a:off x="554525" y="1726750"/>
            <a:ext cx="640800" cy="6408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1"/>
          <p:cNvSpPr/>
          <p:nvPr/>
        </p:nvSpPr>
        <p:spPr>
          <a:xfrm>
            <a:off x="4399858" y="2310525"/>
            <a:ext cx="176400" cy="176400"/>
          </a:xfrm>
          <a:prstGeom prst="ellipse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01"/>
          <p:cNvSpPr/>
          <p:nvPr/>
        </p:nvSpPr>
        <p:spPr>
          <a:xfrm>
            <a:off x="5838775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01"/>
          <p:cNvSpPr/>
          <p:nvPr/>
        </p:nvSpPr>
        <p:spPr>
          <a:xfrm>
            <a:off x="3291200" y="2310525"/>
            <a:ext cx="2393700" cy="717600"/>
          </a:xfrm>
          <a:prstGeom prst="triangle">
            <a:avLst>
              <a:gd name="adj" fmla="val 50162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7" name="Google Shape;1637;p201"/>
          <p:cNvGrpSpPr/>
          <p:nvPr/>
        </p:nvGrpSpPr>
        <p:grpSpPr>
          <a:xfrm>
            <a:off x="3796550" y="1250358"/>
            <a:ext cx="1383000" cy="1232708"/>
            <a:chOff x="3880500" y="1936158"/>
            <a:chExt cx="1383000" cy="1232708"/>
          </a:xfrm>
        </p:grpSpPr>
        <p:pic>
          <p:nvPicPr>
            <p:cNvPr id="1638" name="Google Shape;1638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6591" y="2277941"/>
              <a:ext cx="890818" cy="8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01"/>
            <p:cNvSpPr txBox="1"/>
            <p:nvPr/>
          </p:nvSpPr>
          <p:spPr>
            <a:xfrm>
              <a:off x="3880500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Build &amp; Validate a Model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0" name="Google Shape;1640;p201"/>
          <p:cNvGrpSpPr/>
          <p:nvPr/>
        </p:nvGrpSpPr>
        <p:grpSpPr>
          <a:xfrm>
            <a:off x="3953150" y="3284377"/>
            <a:ext cx="1069800" cy="908236"/>
            <a:chOff x="3953150" y="3284377"/>
            <a:chExt cx="1069800" cy="908236"/>
          </a:xfrm>
        </p:grpSpPr>
        <p:pic>
          <p:nvPicPr>
            <p:cNvPr id="1641" name="Google Shape;1641;p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39358" y="3284377"/>
              <a:ext cx="297385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01"/>
            <p:cNvSpPr/>
            <p:nvPr/>
          </p:nvSpPr>
          <p:spPr>
            <a:xfrm>
              <a:off x="3953150" y="3703013"/>
              <a:ext cx="1069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“Use machine learning!”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3" name="Google Shape;1643;p201"/>
          <p:cNvSpPr/>
          <p:nvPr/>
        </p:nvSpPr>
        <p:spPr>
          <a:xfrm>
            <a:off x="2225638" y="1634050"/>
            <a:ext cx="911700" cy="826200"/>
          </a:xfrm>
          <a:prstGeom prst="rect">
            <a:avLst/>
          </a:prstGeom>
          <a:solidFill>
            <a:srgbClr val="0A0A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01"/>
          <p:cNvSpPr/>
          <p:nvPr/>
        </p:nvSpPr>
        <p:spPr>
          <a:xfrm>
            <a:off x="4778413" y="2310525"/>
            <a:ext cx="2393700" cy="717600"/>
          </a:xfrm>
          <a:prstGeom prst="triangle">
            <a:avLst>
              <a:gd name="adj" fmla="val 64297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p201"/>
          <p:cNvGrpSpPr/>
          <p:nvPr/>
        </p:nvGrpSpPr>
        <p:grpSpPr>
          <a:xfrm>
            <a:off x="5603123" y="1250358"/>
            <a:ext cx="1383000" cy="1248609"/>
            <a:chOff x="5407313" y="1936158"/>
            <a:chExt cx="1383000" cy="1248609"/>
          </a:xfrm>
        </p:grpSpPr>
        <p:pic>
          <p:nvPicPr>
            <p:cNvPr id="1646" name="Google Shape;1646;p2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45401" y="2262041"/>
              <a:ext cx="906824" cy="92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01"/>
            <p:cNvSpPr txBox="1"/>
            <p:nvPr/>
          </p:nvSpPr>
          <p:spPr>
            <a:xfrm>
              <a:off x="5407313" y="1936158"/>
              <a:ext cx="1383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Deploy the Technology</a:t>
              </a:r>
              <a:endParaRPr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48" name="Google Shape;1648;p201"/>
          <p:cNvSpPr/>
          <p:nvPr/>
        </p:nvSpPr>
        <p:spPr>
          <a:xfrm>
            <a:off x="1834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9" name="Google Shape;1649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12" y="1637791"/>
            <a:ext cx="799625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1"/>
          <p:cNvSpPr txBox="1"/>
          <p:nvPr/>
        </p:nvSpPr>
        <p:spPr>
          <a:xfrm>
            <a:off x="183425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Business Strategy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1" name="Google Shape;1651;p201"/>
          <p:cNvGrpSpPr/>
          <p:nvPr/>
        </p:nvGrpSpPr>
        <p:grpSpPr>
          <a:xfrm>
            <a:off x="5525" y="3301223"/>
            <a:ext cx="1738800" cy="891389"/>
            <a:chOff x="5525" y="3301223"/>
            <a:chExt cx="1738800" cy="891389"/>
          </a:xfrm>
        </p:grpSpPr>
        <p:sp>
          <p:nvSpPr>
            <p:cNvPr id="1652" name="Google Shape;1652;p201"/>
            <p:cNvSpPr/>
            <p:nvPr/>
          </p:nvSpPr>
          <p:spPr>
            <a:xfrm>
              <a:off x="5525" y="3703013"/>
              <a:ext cx="1738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“Is this applicant qualified?”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53" name="Google Shape;1653;p2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1850" y="3301223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4" name="Google Shape;1654;p201"/>
          <p:cNvSpPr/>
          <p:nvPr/>
        </p:nvSpPr>
        <p:spPr>
          <a:xfrm>
            <a:off x="1911525" y="2310525"/>
            <a:ext cx="2393700" cy="717600"/>
          </a:xfrm>
          <a:prstGeom prst="triangle">
            <a:avLst>
              <a:gd name="adj" fmla="val 28670"/>
            </a:avLst>
          </a:prstGeom>
          <a:gradFill>
            <a:gsLst>
              <a:gs pos="0">
                <a:srgbClr val="00A4E4">
                  <a:alpha val="0"/>
                </a:srgbClr>
              </a:gs>
              <a:gs pos="100000">
                <a:srgbClr val="00A4E4">
                  <a:alpha val="46666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5" name="Google Shape;1655;p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8075" y="1584191"/>
            <a:ext cx="906825" cy="9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01"/>
          <p:cNvSpPr txBox="1"/>
          <p:nvPr/>
        </p:nvSpPr>
        <p:spPr>
          <a:xfrm>
            <a:off x="1989988" y="1250358"/>
            <a:ext cx="138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7" name="Google Shape;1657;p201"/>
          <p:cNvGrpSpPr/>
          <p:nvPr/>
        </p:nvGrpSpPr>
        <p:grpSpPr>
          <a:xfrm>
            <a:off x="1846438" y="3241223"/>
            <a:ext cx="1670100" cy="951389"/>
            <a:chOff x="1846438" y="3241223"/>
            <a:chExt cx="1670100" cy="951389"/>
          </a:xfrm>
        </p:grpSpPr>
        <p:sp>
          <p:nvSpPr>
            <p:cNvPr id="1658" name="Google Shape;1658;p201"/>
            <p:cNvSpPr/>
            <p:nvPr/>
          </p:nvSpPr>
          <p:spPr>
            <a:xfrm>
              <a:off x="1846438" y="3703013"/>
              <a:ext cx="16701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“Edu, Employment Type, Employment Length”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9" name="Google Shape;1659;p201"/>
            <p:cNvGrpSpPr/>
            <p:nvPr/>
          </p:nvGrpSpPr>
          <p:grpSpPr>
            <a:xfrm>
              <a:off x="2049340" y="3241223"/>
              <a:ext cx="1264295" cy="444600"/>
              <a:chOff x="1996527" y="3241223"/>
              <a:chExt cx="1264295" cy="444600"/>
            </a:xfrm>
          </p:grpSpPr>
          <p:cxnSp>
            <p:nvCxnSpPr>
              <p:cNvPr id="1660" name="Google Shape;1660;p201"/>
              <p:cNvCxnSpPr/>
              <p:nvPr/>
            </p:nvCxnSpPr>
            <p:spPr>
              <a:xfrm>
                <a:off x="2399138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cxnSp>
            <p:nvCxnSpPr>
              <p:cNvPr id="1661" name="Google Shape;1661;p201"/>
              <p:cNvCxnSpPr/>
              <p:nvPr/>
            </p:nvCxnSpPr>
            <p:spPr>
              <a:xfrm>
                <a:off x="2858211" y="3241223"/>
                <a:ext cx="0" cy="444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D96AC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7D96AC">
                    <a:alpha val="50000"/>
                  </a:srgbClr>
                </a:outerShdw>
              </a:effectLst>
            </p:spPr>
          </p:cxnSp>
          <p:pic>
            <p:nvPicPr>
              <p:cNvPr id="1662" name="Google Shape;1662;p2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96527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p20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55600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914673" y="3290448"/>
                <a:ext cx="346150" cy="346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5" name="Google Shape;1665;p201"/>
          <p:cNvGrpSpPr/>
          <p:nvPr/>
        </p:nvGrpSpPr>
        <p:grpSpPr>
          <a:xfrm>
            <a:off x="5697173" y="3301224"/>
            <a:ext cx="1194900" cy="891401"/>
            <a:chOff x="5697173" y="3301224"/>
            <a:chExt cx="1194900" cy="891401"/>
          </a:xfrm>
        </p:grpSpPr>
        <p:sp>
          <p:nvSpPr>
            <p:cNvPr id="1666" name="Google Shape;1666;p201"/>
            <p:cNvSpPr/>
            <p:nvPr/>
          </p:nvSpPr>
          <p:spPr>
            <a:xfrm>
              <a:off x="5697173" y="3703025"/>
              <a:ext cx="1194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webapp for personnel.</a:t>
              </a:r>
              <a:endParaRPr sz="9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667" name="Google Shape;1667;p2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21548" y="3301224"/>
              <a:ext cx="346151" cy="34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Robot – Presentation Master Dark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Robot – Presentation Master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1367</Words>
  <Application>Microsoft Macintosh PowerPoint</Application>
  <PresentationFormat>On-screen Show (16:9)</PresentationFormat>
  <Paragraphs>289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Helvetica Neue</vt:lpstr>
      <vt:lpstr>Impact</vt:lpstr>
      <vt:lpstr>Roboto</vt:lpstr>
      <vt:lpstr>Roboto Light</vt:lpstr>
      <vt:lpstr>Titillium Web</vt:lpstr>
      <vt:lpstr>DataRobot – Presentation Master Dark</vt:lpstr>
      <vt:lpstr>DataRobot – Presentation Master</vt:lpstr>
      <vt:lpstr>PowerPoint Presentation</vt:lpstr>
      <vt:lpstr>PowerPoint Presentation</vt:lpstr>
      <vt:lpstr>Delivering value with AI takes five steps.</vt:lpstr>
      <vt:lpstr>There are multiple stakeholders along this journey.</vt:lpstr>
      <vt:lpstr>Simple example of an AI Workflow.</vt:lpstr>
      <vt:lpstr>PowerPoint Presentation</vt:lpstr>
      <vt:lpstr>PowerPoint Presentation</vt:lpstr>
      <vt:lpstr>Fundamentally AI understanding is probabilistic.</vt:lpstr>
      <vt:lpstr>Let’s put a model into production.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Machine Learning Reviews Qualifications as a Range of Possibilities.</vt:lpstr>
      <vt:lpstr>Similar individuals near the dot get different outcomes.</vt:lpstr>
      <vt:lpstr>The model has been running in the background, let’s review outcomes.</vt:lpstr>
      <vt:lpstr>Using the historical outcomes, where should we put the green line.  Let’s make sure we are fair by two groups.</vt:lpstr>
      <vt:lpstr>Maybe we should prioritize accuracy within qualified candidates.</vt:lpstr>
      <vt:lpstr>Now the hiring rate is the same for both groups (1 of 3) within the qualified candidates.</vt:lpstr>
      <vt:lpstr>Let’s focus on the rate of disqualification.</vt:lpstr>
      <vt:lpstr>Now the unqualified accuracy is equal, 3 of 4.</vt:lpstr>
      <vt:lpstr>PowerPoint Presentation</vt:lpstr>
      <vt:lpstr>Technology Ethics has additional considerations</vt:lpstr>
      <vt:lpstr>PowerPoint Presentation</vt:lpstr>
      <vt:lpstr>PowerPoint Presentation</vt:lpstr>
      <vt:lpstr>It’s easy to find examples of lost trust in AI.</vt:lpstr>
      <vt:lpstr>Remember this?</vt:lpstr>
      <vt:lpstr>Trust must be pervasive in the entire system.</vt:lpstr>
      <vt:lpstr>PowerPoint Presentation</vt:lpstr>
      <vt:lpstr>Understanding: Define hazards, identify risks &amp; plan mitigations.  In all automated decisions, humans are empowered &amp; have a role to play</vt:lpstr>
      <vt:lpstr>Action: technological guardrails The right tools can assist in carrying out the identification and mitigation of those risks.  </vt:lpstr>
      <vt:lpstr>Trusted AI requires people, process &amp; technology.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Kwartler, Edward</cp:lastModifiedBy>
  <cp:revision>6</cp:revision>
  <dcterms:modified xsi:type="dcterms:W3CDTF">2021-04-16T01:17:58Z</dcterms:modified>
</cp:coreProperties>
</file>